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6" r:id="rId1"/>
  </p:sldMasterIdLst>
  <p:notesMasterIdLst>
    <p:notesMasterId r:id="rId43"/>
  </p:notesMasterIdLst>
  <p:sldIdLst>
    <p:sldId id="359" r:id="rId2"/>
    <p:sldId id="304" r:id="rId3"/>
    <p:sldId id="302" r:id="rId4"/>
    <p:sldId id="403" r:id="rId5"/>
    <p:sldId id="260" r:id="rId6"/>
    <p:sldId id="360" r:id="rId7"/>
    <p:sldId id="361" r:id="rId8"/>
    <p:sldId id="362" r:id="rId9"/>
    <p:sldId id="363" r:id="rId10"/>
    <p:sldId id="364" r:id="rId11"/>
    <p:sldId id="365" r:id="rId12"/>
    <p:sldId id="366" r:id="rId13"/>
    <p:sldId id="367" r:id="rId14"/>
    <p:sldId id="368" r:id="rId15"/>
    <p:sldId id="369" r:id="rId16"/>
    <p:sldId id="370" r:id="rId17"/>
    <p:sldId id="371" r:id="rId18"/>
    <p:sldId id="372" r:id="rId19"/>
    <p:sldId id="344" r:id="rId20"/>
    <p:sldId id="305" r:id="rId21"/>
    <p:sldId id="307" r:id="rId22"/>
    <p:sldId id="379" r:id="rId23"/>
    <p:sldId id="262" r:id="rId24"/>
    <p:sldId id="308" r:id="rId25"/>
    <p:sldId id="310" r:id="rId26"/>
    <p:sldId id="378" r:id="rId27"/>
    <p:sldId id="345" r:id="rId28"/>
    <p:sldId id="390" r:id="rId29"/>
    <p:sldId id="384" r:id="rId30"/>
    <p:sldId id="389" r:id="rId31"/>
    <p:sldId id="394" r:id="rId32"/>
    <p:sldId id="395" r:id="rId33"/>
    <p:sldId id="396" r:id="rId34"/>
    <p:sldId id="397" r:id="rId35"/>
    <p:sldId id="398" r:id="rId36"/>
    <p:sldId id="399" r:id="rId37"/>
    <p:sldId id="400" r:id="rId38"/>
    <p:sldId id="401" r:id="rId39"/>
    <p:sldId id="402" r:id="rId40"/>
    <p:sldId id="343" r:id="rId41"/>
    <p:sldId id="342"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60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1999EFF-B461-43B8-AB43-323804820369}" type="slidenum">
              <a:rPr lang="en-US"/>
              <a:pPr/>
              <a:t>‹#›</a:t>
            </a:fld>
            <a:endParaRPr lang="en-US"/>
          </a:p>
        </p:txBody>
      </p:sp>
    </p:spTree>
    <p:extLst>
      <p:ext uri="{BB962C8B-B14F-4D97-AF65-F5344CB8AC3E}">
        <p14:creationId xmlns:p14="http://schemas.microsoft.com/office/powerpoint/2010/main" val="1335828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icrosoft.com/en-us/downloa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228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11</a:t>
            </a:fld>
            <a:endParaRPr lang="en-US"/>
          </a:p>
        </p:txBody>
      </p:sp>
    </p:spTree>
    <p:extLst>
      <p:ext uri="{BB962C8B-B14F-4D97-AF65-F5344CB8AC3E}">
        <p14:creationId xmlns:p14="http://schemas.microsoft.com/office/powerpoint/2010/main" val="403453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12</a:t>
            </a:fld>
            <a:endParaRPr lang="en-US"/>
          </a:p>
        </p:txBody>
      </p:sp>
    </p:spTree>
    <p:extLst>
      <p:ext uri="{BB962C8B-B14F-4D97-AF65-F5344CB8AC3E}">
        <p14:creationId xmlns:p14="http://schemas.microsoft.com/office/powerpoint/2010/main" val="47381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13</a:t>
            </a:fld>
            <a:endParaRPr lang="en-US"/>
          </a:p>
        </p:txBody>
      </p:sp>
    </p:spTree>
    <p:extLst>
      <p:ext uri="{BB962C8B-B14F-4D97-AF65-F5344CB8AC3E}">
        <p14:creationId xmlns:p14="http://schemas.microsoft.com/office/powerpoint/2010/main" val="2165471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14</a:t>
            </a:fld>
            <a:endParaRPr lang="en-US"/>
          </a:p>
        </p:txBody>
      </p:sp>
    </p:spTree>
    <p:extLst>
      <p:ext uri="{BB962C8B-B14F-4D97-AF65-F5344CB8AC3E}">
        <p14:creationId xmlns:p14="http://schemas.microsoft.com/office/powerpoint/2010/main" val="655994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15</a:t>
            </a:fld>
            <a:endParaRPr lang="en-US"/>
          </a:p>
        </p:txBody>
      </p:sp>
    </p:spTree>
    <p:extLst>
      <p:ext uri="{BB962C8B-B14F-4D97-AF65-F5344CB8AC3E}">
        <p14:creationId xmlns:p14="http://schemas.microsoft.com/office/powerpoint/2010/main" val="166895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16</a:t>
            </a:fld>
            <a:endParaRPr lang="en-US"/>
          </a:p>
        </p:txBody>
      </p:sp>
    </p:spTree>
    <p:extLst>
      <p:ext uri="{BB962C8B-B14F-4D97-AF65-F5344CB8AC3E}">
        <p14:creationId xmlns:p14="http://schemas.microsoft.com/office/powerpoint/2010/main" val="3928115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17</a:t>
            </a:fld>
            <a:endParaRPr lang="en-US"/>
          </a:p>
        </p:txBody>
      </p:sp>
    </p:spTree>
    <p:extLst>
      <p:ext uri="{BB962C8B-B14F-4D97-AF65-F5344CB8AC3E}">
        <p14:creationId xmlns:p14="http://schemas.microsoft.com/office/powerpoint/2010/main" val="2156191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18</a:t>
            </a:fld>
            <a:endParaRPr lang="en-US"/>
          </a:p>
        </p:txBody>
      </p:sp>
    </p:spTree>
    <p:extLst>
      <p:ext uri="{BB962C8B-B14F-4D97-AF65-F5344CB8AC3E}">
        <p14:creationId xmlns:p14="http://schemas.microsoft.com/office/powerpoint/2010/main" val="328750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549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335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8324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1276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Books on systems analysis and design often identify three design stages:</a:t>
            </a:r>
          </a:p>
          <a:p>
            <a:r>
              <a:rPr lang="en-US" sz="800" dirty="0" smtClean="0"/>
              <a:t>■   </a:t>
            </a:r>
            <a:r>
              <a:rPr lang="en-US" dirty="0"/>
              <a:t>Conceptual design (conceptual schema</a:t>
            </a:r>
            <a:r>
              <a:rPr lang="en-US" dirty="0" smtClean="0"/>
              <a:t>)</a:t>
            </a:r>
          </a:p>
          <a:p>
            <a:r>
              <a:rPr lang="en-US" sz="800" dirty="0" smtClean="0"/>
              <a:t>■   </a:t>
            </a:r>
            <a:r>
              <a:rPr lang="en-US" dirty="0"/>
              <a:t>Logical design (logical schema</a:t>
            </a:r>
            <a:r>
              <a:rPr lang="en-US" dirty="0" smtClean="0"/>
              <a:t>)</a:t>
            </a:r>
          </a:p>
          <a:p>
            <a:r>
              <a:rPr lang="en-US" sz="800" dirty="0" smtClean="0"/>
              <a:t>■  </a:t>
            </a:r>
            <a:r>
              <a:rPr lang="en-US" dirty="0"/>
              <a:t>Physical design (physical schema)</a:t>
            </a:r>
          </a:p>
          <a:p>
            <a:r>
              <a:rPr lang="en-US" dirty="0"/>
              <a:t>The creation and use of file structure and file organization (including physical </a:t>
            </a:r>
            <a:r>
              <a:rPr lang="en-US" dirty="0" smtClean="0"/>
              <a:t>storage placement </a:t>
            </a:r>
            <a:r>
              <a:rPr lang="en-US" dirty="0"/>
              <a:t>and file characteristics) to store database components and physical records of data are a part of the </a:t>
            </a:r>
            <a:r>
              <a:rPr lang="en-US" i="1" dirty="0"/>
              <a:t>physical design</a:t>
            </a:r>
            <a:r>
              <a:rPr lang="en-US" dirty="0"/>
              <a:t>, which is defined in these books as the aspects of the database that are actually implemented in the DBMS. Besides physical </a:t>
            </a:r>
            <a:r>
              <a:rPr lang="en-US" dirty="0" smtClean="0"/>
              <a:t>record and </a:t>
            </a:r>
            <a:r>
              <a:rPr lang="en-US" dirty="0"/>
              <a:t>file structure and organization, this includes indexes and query optimization.</a:t>
            </a:r>
          </a:p>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22</a:t>
            </a:fld>
            <a:endParaRPr lang="en-US"/>
          </a:p>
        </p:txBody>
      </p:sp>
    </p:spTree>
    <p:extLst>
      <p:ext uri="{BB962C8B-B14F-4D97-AF65-F5344CB8AC3E}">
        <p14:creationId xmlns:p14="http://schemas.microsoft.com/office/powerpoint/2010/main" val="208521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60661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9425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47365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693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57561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5676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5705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46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5207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49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48581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676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4038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24838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1702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At this point you have covered all the material about Microsoft SQL </a:t>
            </a:r>
            <a:r>
              <a:rPr lang="en-US" dirty="0" smtClean="0"/>
              <a:t>Server 2014 </a:t>
            </a:r>
            <a:r>
              <a:rPr lang="en-US" dirty="0"/>
              <a:t>that you need to work with the SQL query statements in Chapter 2. </a:t>
            </a:r>
            <a:r>
              <a:rPr lang="en-US" dirty="0" smtClean="0"/>
              <a:t>If you </a:t>
            </a:r>
            <a:r>
              <a:rPr lang="en-US" dirty="0"/>
              <a:t>worked through this material because of the directions in the Using SQL in </a:t>
            </a:r>
            <a:r>
              <a:rPr lang="en-US" dirty="0" smtClean="0"/>
              <a:t>Microsoft SQL </a:t>
            </a:r>
            <a:r>
              <a:rPr lang="en-US" dirty="0"/>
              <a:t>Server 2014 section on pages 53–56, you should return to that </a:t>
            </a:r>
            <a:r>
              <a:rPr lang="en-US" dirty="0" smtClean="0"/>
              <a:t>section at </a:t>
            </a:r>
            <a:r>
              <a:rPr lang="en-US" dirty="0"/>
              <a:t>this </a:t>
            </a:r>
            <a:r>
              <a:rPr lang="en-US" dirty="0" smtClean="0"/>
              <a:t>time and </a:t>
            </a:r>
            <a:r>
              <a:rPr lang="en-US" dirty="0"/>
              <a:t>continue your work on SQL query statements.</a:t>
            </a:r>
          </a:p>
          <a:p>
            <a:r>
              <a:rPr lang="en-US" dirty="0"/>
              <a:t>Use the new Cape-Codd-Chapter-02-SQL-Queries.sql script to store all </a:t>
            </a:r>
            <a:r>
              <a:rPr lang="en-US" dirty="0" smtClean="0"/>
              <a:t>your work </a:t>
            </a:r>
            <a:r>
              <a:rPr lang="en-US" dirty="0"/>
              <a:t>in Chapter 02—that will be much easier and more efficient that storing a </a:t>
            </a:r>
            <a:r>
              <a:rPr lang="en-US" dirty="0" smtClean="0"/>
              <a:t>separate SQL </a:t>
            </a:r>
            <a:r>
              <a:rPr lang="en-US" dirty="0"/>
              <a:t>script for each query!</a:t>
            </a:r>
            <a:endParaRPr lang="en-US" dirty="0" smtClean="0">
              <a:latin typeface="Arial" panose="020B0604020202020204" pitchFamily="34" charset="0"/>
            </a:endParaRPr>
          </a:p>
        </p:txBody>
      </p:sp>
    </p:spTree>
    <p:extLst>
      <p:ext uri="{BB962C8B-B14F-4D97-AF65-F5344CB8AC3E}">
        <p14:creationId xmlns:p14="http://schemas.microsoft.com/office/powerpoint/2010/main" val="1904141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5F1011-9163-4398-9D66-E6B284DCEE71}" type="slidenum">
              <a:rPr lang="en-US"/>
              <a:pPr eaLnBrk="1" hangingPunct="1"/>
              <a:t>40</a:t>
            </a:fld>
            <a:endParaRPr lang="en-US"/>
          </a:p>
        </p:txBody>
      </p:sp>
    </p:spTree>
    <p:extLst>
      <p:ext uri="{BB962C8B-B14F-4D97-AF65-F5344CB8AC3E}">
        <p14:creationId xmlns:p14="http://schemas.microsoft.com/office/powerpoint/2010/main" val="4246188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152525" y="692150"/>
            <a:ext cx="4554538" cy="3416300"/>
          </a:xfrm>
          <a:ln/>
        </p:spPr>
      </p:sp>
      <p:sp>
        <p:nvSpPr>
          <p:cNvPr id="1576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36926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9202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SQL Server Express Edition was introduced with SQL Server 2005</a:t>
            </a:r>
            <a:r>
              <a:rPr lang="en-US" dirty="0" smtClean="0"/>
              <a:t>, and </a:t>
            </a:r>
            <a:r>
              <a:rPr lang="en-US" dirty="0"/>
              <a:t>SQL Server 2014 includes the SQL Server 2014 Express Edition.</a:t>
            </a:r>
          </a:p>
          <a:p>
            <a:r>
              <a:rPr lang="en-US" dirty="0"/>
              <a:t>The SQL Server Express editions seem to be designed to compete with </a:t>
            </a:r>
            <a:r>
              <a:rPr lang="en-US" dirty="0" smtClean="0"/>
              <a:t>Oracle Corporation’s </a:t>
            </a:r>
            <a:r>
              <a:rPr lang="en-US" dirty="0"/>
              <a:t>MySQL (see Chapter 10C). Although MySQL does not have as many </a:t>
            </a:r>
            <a:r>
              <a:rPr lang="en-US" dirty="0" smtClean="0"/>
              <a:t>features as </a:t>
            </a:r>
            <a:r>
              <a:rPr lang="en-US" dirty="0"/>
              <a:t>SQL Server, it is an open source database that has had the advantage of </a:t>
            </a:r>
            <a:r>
              <a:rPr lang="en-US" dirty="0" smtClean="0"/>
              <a:t>being available </a:t>
            </a:r>
            <a:r>
              <a:rPr lang="en-US" dirty="0"/>
              <a:t>for download over the Internet at no cost. It has become widely used and </a:t>
            </a:r>
            <a:r>
              <a:rPr lang="en-US" dirty="0" smtClean="0"/>
              <a:t>very popular </a:t>
            </a:r>
            <a:r>
              <a:rPr lang="en-US" dirty="0"/>
              <a:t>as a DBMS, supporting Web sites running the Apache Web server.</a:t>
            </a:r>
            <a:endParaRPr lang="en-US" dirty="0" smtClean="0">
              <a:latin typeface="Arial" panose="020B0604020202020204" pitchFamily="34" charset="0"/>
            </a:endParaRPr>
          </a:p>
        </p:txBody>
      </p:sp>
    </p:spTree>
    <p:extLst>
      <p:ext uri="{BB962C8B-B14F-4D97-AF65-F5344CB8AC3E}">
        <p14:creationId xmlns:p14="http://schemas.microsoft.com/office/powerpoint/2010/main" val="158731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3.5</a:t>
            </a:r>
            <a:r>
              <a:rPr lang="en-US" dirty="0" smtClean="0"/>
              <a:t> is </a:t>
            </a:r>
            <a:r>
              <a:rPr lang="en-US" dirty="0"/>
              <a:t>provided with the Windows OS, but it may not be </a:t>
            </a:r>
            <a:r>
              <a:rPr lang="en-US" dirty="0" smtClean="0"/>
              <a:t>enabled by </a:t>
            </a:r>
            <a:r>
              <a:rPr lang="en-US" dirty="0"/>
              <a:t>default. In Windows 8.1, use </a:t>
            </a:r>
            <a:r>
              <a:rPr lang="en-US" b="1" dirty="0"/>
              <a:t>Control Panel | Programs | Programs </a:t>
            </a:r>
            <a:r>
              <a:rPr lang="en-US" b="1" dirty="0" smtClean="0"/>
              <a:t>and Features </a:t>
            </a:r>
            <a:r>
              <a:rPr lang="en-US" b="1" dirty="0"/>
              <a:t>| Turn Windows Features On or Off </a:t>
            </a:r>
            <a:r>
              <a:rPr lang="en-US" dirty="0"/>
              <a:t>to install </a:t>
            </a:r>
            <a:r>
              <a:rPr lang="en-US" dirty="0" err="1"/>
              <a:t>.Net</a:t>
            </a:r>
            <a:r>
              <a:rPr lang="en-US" dirty="0"/>
              <a:t> Framework 3.5. </a:t>
            </a:r>
            <a:r>
              <a:rPr lang="en-US" dirty="0" smtClean="0"/>
              <a:t>In Windows </a:t>
            </a:r>
            <a:r>
              <a:rPr lang="en-US" dirty="0"/>
              <a:t>Server 2012, use </a:t>
            </a:r>
            <a:r>
              <a:rPr lang="en-US" b="1" dirty="0"/>
              <a:t>Server Manager | Manage | Add Roles and </a:t>
            </a:r>
            <a:r>
              <a:rPr lang="en-US" b="1" dirty="0" smtClean="0"/>
              <a:t>Features </a:t>
            </a:r>
            <a:r>
              <a:rPr lang="en-US" dirty="0" smtClean="0"/>
              <a:t>to </a:t>
            </a:r>
            <a:r>
              <a:rPr lang="en-US" dirty="0"/>
              <a:t>launch the </a:t>
            </a:r>
            <a:r>
              <a:rPr lang="en-US" b="1" dirty="0"/>
              <a:t>Add Roles and Features Wizard </a:t>
            </a:r>
            <a:r>
              <a:rPr lang="en-US" dirty="0"/>
              <a:t>to install </a:t>
            </a:r>
            <a:r>
              <a:rPr lang="en-US" dirty="0" err="1"/>
              <a:t>.Net</a:t>
            </a:r>
            <a:r>
              <a:rPr lang="en-US" dirty="0"/>
              <a:t> Framework 3.5.</a:t>
            </a:r>
          </a:p>
          <a:p>
            <a:r>
              <a:rPr lang="en-US" sz="1400" b="1" dirty="0" err="1" smtClean="0">
                <a:solidFill>
                  <a:srgbClr val="0099CC"/>
                </a:solidFill>
              </a:rPr>
              <a:t>.</a:t>
            </a:r>
            <a:r>
              <a:rPr lang="en-US" sz="1400" b="1" dirty="0" err="1">
                <a:solidFill>
                  <a:srgbClr val="0099CC"/>
                </a:solidFill>
              </a:rPr>
              <a:t>Net</a:t>
            </a:r>
            <a:r>
              <a:rPr lang="en-US" sz="1400" b="1" dirty="0">
                <a:solidFill>
                  <a:srgbClr val="0099CC"/>
                </a:solidFill>
              </a:rPr>
              <a:t> Framework </a:t>
            </a:r>
            <a:r>
              <a:rPr lang="en-US" sz="1400" b="1" dirty="0" smtClean="0">
                <a:solidFill>
                  <a:srgbClr val="0099CC"/>
                </a:solidFill>
              </a:rPr>
              <a:t>4.5</a:t>
            </a:r>
            <a:r>
              <a:rPr lang="en-US" dirty="0" smtClean="0"/>
              <a:t> is </a:t>
            </a:r>
            <a:r>
              <a:rPr lang="en-US" dirty="0"/>
              <a:t>provided with the Windows OS and should be </a:t>
            </a:r>
            <a:r>
              <a:rPr lang="en-US" dirty="0" smtClean="0"/>
              <a:t>enabled by </a:t>
            </a:r>
            <a:r>
              <a:rPr lang="en-US" dirty="0"/>
              <a:t>default. In Windows 8.1, use </a:t>
            </a:r>
            <a:r>
              <a:rPr lang="en-US" b="1" dirty="0"/>
              <a:t>Control Panel | Programs | </a:t>
            </a:r>
            <a:r>
              <a:rPr lang="en-US" b="1" dirty="0" smtClean="0"/>
              <a:t>Programs and </a:t>
            </a:r>
            <a:r>
              <a:rPr lang="en-US" b="1" dirty="0"/>
              <a:t>Features | Turn Windows Features On or Off </a:t>
            </a:r>
            <a:r>
              <a:rPr lang="en-US" dirty="0"/>
              <a:t>to install </a:t>
            </a:r>
            <a:r>
              <a:rPr lang="en-US" dirty="0" err="1"/>
              <a:t>.Net</a:t>
            </a:r>
            <a:r>
              <a:rPr lang="en-US" dirty="0"/>
              <a:t> </a:t>
            </a:r>
            <a:r>
              <a:rPr lang="en-US" dirty="0" smtClean="0"/>
              <a:t>Framework 4.5</a:t>
            </a:r>
            <a:r>
              <a:rPr lang="en-US" dirty="0"/>
              <a:t>. In Windows Server 2012, use </a:t>
            </a:r>
            <a:r>
              <a:rPr lang="en-US" b="1" dirty="0"/>
              <a:t>Server Manager | Manage | Add </a:t>
            </a:r>
            <a:r>
              <a:rPr lang="en-US" b="1" dirty="0" smtClean="0"/>
              <a:t>Roles and </a:t>
            </a:r>
            <a:r>
              <a:rPr lang="en-US" b="1" dirty="0"/>
              <a:t>Features </a:t>
            </a:r>
            <a:r>
              <a:rPr lang="en-US" dirty="0"/>
              <a:t>to launch the </a:t>
            </a:r>
            <a:r>
              <a:rPr lang="en-US" b="1" dirty="0"/>
              <a:t>Add Roles and Features Wizard </a:t>
            </a:r>
            <a:r>
              <a:rPr lang="en-US" dirty="0"/>
              <a:t>to install </a:t>
            </a:r>
            <a:r>
              <a:rPr lang="en-US" dirty="0" err="1"/>
              <a:t>.</a:t>
            </a:r>
            <a:r>
              <a:rPr lang="en-US" dirty="0" err="1" smtClean="0"/>
              <a:t>Net</a:t>
            </a:r>
            <a:r>
              <a:rPr lang="en-US" dirty="0" smtClean="0"/>
              <a:t> Framework </a:t>
            </a:r>
            <a:r>
              <a:rPr lang="en-US" dirty="0"/>
              <a:t>4.5. This will actually be </a:t>
            </a:r>
            <a:r>
              <a:rPr lang="en-US" dirty="0" err="1"/>
              <a:t>.Net</a:t>
            </a:r>
            <a:r>
              <a:rPr lang="en-US" dirty="0"/>
              <a:t> Framework 4.5.1, which is the version </a:t>
            </a:r>
            <a:r>
              <a:rPr lang="en-US" dirty="0" smtClean="0"/>
              <a:t>provided with </a:t>
            </a:r>
            <a:r>
              <a:rPr lang="en-US" dirty="0"/>
              <a:t>Windows 8.1 and Windows Server 2012 </a:t>
            </a:r>
            <a:r>
              <a:rPr lang="en-US" dirty="0" smtClean="0"/>
              <a:t>R2,</a:t>
            </a:r>
          </a:p>
          <a:p>
            <a:r>
              <a:rPr lang="en-US" dirty="0" smtClean="0"/>
              <a:t>For the other products listed, download them from </a:t>
            </a:r>
            <a:r>
              <a:rPr lang="en-US" b="1" i="1" dirty="0" smtClean="0">
                <a:hlinkClick r:id="rId3"/>
              </a:rPr>
              <a:t>http://www.microsoft.com/en-us/download/</a:t>
            </a:r>
            <a:r>
              <a:rPr lang="en-US" b="1" i="1" dirty="0" smtClean="0"/>
              <a:t> .</a:t>
            </a:r>
          </a:p>
        </p:txBody>
      </p:sp>
      <p:sp>
        <p:nvSpPr>
          <p:cNvPr id="4" name="Slide Number Placeholder 3"/>
          <p:cNvSpPr>
            <a:spLocks noGrp="1"/>
          </p:cNvSpPr>
          <p:nvPr>
            <p:ph type="sldNum" sz="quarter" idx="10"/>
          </p:nvPr>
        </p:nvSpPr>
        <p:spPr/>
        <p:txBody>
          <a:bodyPr/>
          <a:lstStyle/>
          <a:p>
            <a:fld id="{A1999EFF-B461-43B8-AB43-323804820369}" type="slidenum">
              <a:rPr lang="en-US" smtClean="0"/>
              <a:pPr/>
              <a:t>7</a:t>
            </a:fld>
            <a:endParaRPr lang="en-US"/>
          </a:p>
        </p:txBody>
      </p:sp>
    </p:spTree>
    <p:extLst>
      <p:ext uri="{BB962C8B-B14F-4D97-AF65-F5344CB8AC3E}">
        <p14:creationId xmlns:p14="http://schemas.microsoft.com/office/powerpoint/2010/main" val="184331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8</a:t>
            </a:fld>
            <a:endParaRPr lang="en-US"/>
          </a:p>
        </p:txBody>
      </p:sp>
    </p:spTree>
    <p:extLst>
      <p:ext uri="{BB962C8B-B14F-4D97-AF65-F5344CB8AC3E}">
        <p14:creationId xmlns:p14="http://schemas.microsoft.com/office/powerpoint/2010/main" val="348168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9</a:t>
            </a:fld>
            <a:endParaRPr lang="en-US"/>
          </a:p>
        </p:txBody>
      </p:sp>
    </p:spTree>
    <p:extLst>
      <p:ext uri="{BB962C8B-B14F-4D97-AF65-F5344CB8AC3E}">
        <p14:creationId xmlns:p14="http://schemas.microsoft.com/office/powerpoint/2010/main" val="169007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smtClean="0"/>
          </a:p>
        </p:txBody>
      </p:sp>
      <p:sp>
        <p:nvSpPr>
          <p:cNvPr id="4" name="Slide Number Placeholder 3"/>
          <p:cNvSpPr>
            <a:spLocks noGrp="1"/>
          </p:cNvSpPr>
          <p:nvPr>
            <p:ph type="sldNum" sz="quarter" idx="10"/>
          </p:nvPr>
        </p:nvSpPr>
        <p:spPr/>
        <p:txBody>
          <a:bodyPr/>
          <a:lstStyle/>
          <a:p>
            <a:fld id="{A1999EFF-B461-43B8-AB43-323804820369}" type="slidenum">
              <a:rPr lang="en-US" smtClean="0"/>
              <a:pPr/>
              <a:t>10</a:t>
            </a:fld>
            <a:endParaRPr lang="en-US"/>
          </a:p>
        </p:txBody>
      </p:sp>
    </p:spTree>
    <p:extLst>
      <p:ext uri="{BB962C8B-B14F-4D97-AF65-F5344CB8AC3E}">
        <p14:creationId xmlns:p14="http://schemas.microsoft.com/office/powerpoint/2010/main" val="279403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10A-</a:t>
            </a:r>
            <a:fld id="{487B5A8A-5C86-40AF-8282-0C0D8EF18727}" type="slidenum">
              <a:rPr lang="en-US" smtClean="0"/>
              <a:pPr/>
              <a:t>‹#›</a:t>
            </a:fld>
            <a:endParaRPr lang="en-US" smtClean="0"/>
          </a:p>
          <a:p>
            <a:endParaRPr lang="en-US" dirty="0"/>
          </a:p>
        </p:txBody>
      </p:sp>
    </p:spTree>
    <p:extLst>
      <p:ext uri="{BB962C8B-B14F-4D97-AF65-F5344CB8AC3E}">
        <p14:creationId xmlns:p14="http://schemas.microsoft.com/office/powerpoint/2010/main" val="53664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10A-</a:t>
            </a:r>
            <a:fld id="{3EC6BA04-A81F-405A-B5F8-461509A390E3}" type="slidenum">
              <a:rPr lang="en-US" smtClean="0"/>
              <a:pPr/>
              <a:t>‹#›</a:t>
            </a:fld>
            <a:endParaRPr lang="en-US" smtClean="0"/>
          </a:p>
          <a:p>
            <a:endParaRPr lang="en-US" dirty="0"/>
          </a:p>
        </p:txBody>
      </p:sp>
    </p:spTree>
    <p:extLst>
      <p:ext uri="{BB962C8B-B14F-4D97-AF65-F5344CB8AC3E}">
        <p14:creationId xmlns:p14="http://schemas.microsoft.com/office/powerpoint/2010/main" val="50273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10A-</a:t>
            </a:r>
            <a:fld id="{90DDC4C8-F6D0-473B-870C-94D4DD0713A8}" type="slidenum">
              <a:rPr lang="en-US" smtClean="0"/>
              <a:pPr/>
              <a:t>‹#›</a:t>
            </a:fld>
            <a:endParaRPr lang="en-US" smtClean="0"/>
          </a:p>
          <a:p>
            <a:endParaRPr lang="en-US" dirty="0"/>
          </a:p>
        </p:txBody>
      </p:sp>
    </p:spTree>
    <p:extLst>
      <p:ext uri="{BB962C8B-B14F-4D97-AF65-F5344CB8AC3E}">
        <p14:creationId xmlns:p14="http://schemas.microsoft.com/office/powerpoint/2010/main" val="3117751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158E16D9-2E33-4FB4-BE63-3F354CF9FD64}" type="slidenum">
              <a:rPr lang="en-US" smtClean="0"/>
              <a:pPr/>
              <a:t>‹#›</a:t>
            </a:fld>
            <a:endParaRPr lang="en-US" smtClean="0"/>
          </a:p>
          <a:p>
            <a:endParaRPr lang="en-US" dirty="0"/>
          </a:p>
        </p:txBody>
      </p:sp>
    </p:spTree>
    <p:extLst>
      <p:ext uri="{BB962C8B-B14F-4D97-AF65-F5344CB8AC3E}">
        <p14:creationId xmlns:p14="http://schemas.microsoft.com/office/powerpoint/2010/main" val="343487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EAC31451-F9A4-42D9-8E8C-62A2E9F934FD}" type="slidenum">
              <a:rPr lang="en-US" smtClean="0"/>
              <a:pPr/>
              <a:t>‹#›</a:t>
            </a:fld>
            <a:endParaRPr lang="en-US" smtClean="0"/>
          </a:p>
          <a:p>
            <a:endParaRPr lang="en-US" dirty="0"/>
          </a:p>
        </p:txBody>
      </p:sp>
    </p:spTree>
    <p:extLst>
      <p:ext uri="{BB962C8B-B14F-4D97-AF65-F5344CB8AC3E}">
        <p14:creationId xmlns:p14="http://schemas.microsoft.com/office/powerpoint/2010/main" val="78089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10A-</a:t>
            </a:r>
            <a:fld id="{DD095F4B-FCA4-4891-BF08-9B023B645CD4}" type="slidenum">
              <a:rPr lang="en-US" smtClean="0"/>
              <a:pPr/>
              <a:t>‹#›</a:t>
            </a:fld>
            <a:endParaRPr lang="en-US" smtClean="0"/>
          </a:p>
          <a:p>
            <a:endParaRPr lang="en-US" dirty="0"/>
          </a:p>
        </p:txBody>
      </p:sp>
    </p:spTree>
    <p:extLst>
      <p:ext uri="{BB962C8B-B14F-4D97-AF65-F5344CB8AC3E}">
        <p14:creationId xmlns:p14="http://schemas.microsoft.com/office/powerpoint/2010/main" val="176170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9691483E-EDD8-4AD4-86EA-4F68188A7735}" type="slidenum">
              <a:rPr lang="en-US" smtClean="0"/>
              <a:pPr/>
              <a:t>‹#›</a:t>
            </a:fld>
            <a:endParaRPr lang="en-US" smtClean="0"/>
          </a:p>
          <a:p>
            <a:endParaRPr lang="en-US" dirty="0"/>
          </a:p>
        </p:txBody>
      </p:sp>
    </p:spTree>
    <p:extLst>
      <p:ext uri="{BB962C8B-B14F-4D97-AF65-F5344CB8AC3E}">
        <p14:creationId xmlns:p14="http://schemas.microsoft.com/office/powerpoint/2010/main" val="392779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10A-</a:t>
            </a:r>
            <a:fld id="{1F204D82-0973-4D35-BE83-7F44AAF745E7}" type="slidenum">
              <a:rPr lang="en-US" smtClean="0"/>
              <a:pPr/>
              <a:t>‹#›</a:t>
            </a:fld>
            <a:endParaRPr lang="en-US" smtClean="0"/>
          </a:p>
          <a:p>
            <a:endParaRPr lang="en-US" dirty="0"/>
          </a:p>
        </p:txBody>
      </p:sp>
    </p:spTree>
    <p:extLst>
      <p:ext uri="{BB962C8B-B14F-4D97-AF65-F5344CB8AC3E}">
        <p14:creationId xmlns:p14="http://schemas.microsoft.com/office/powerpoint/2010/main" val="158075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7D2B2892-3C04-4067-9CE1-F157AD0AD9FC}" type="slidenum">
              <a:rPr lang="en-US" smtClean="0"/>
              <a:pPr/>
              <a:t>‹#›</a:t>
            </a:fld>
            <a:endParaRPr lang="en-US" smtClean="0"/>
          </a:p>
          <a:p>
            <a:endParaRPr lang="en-US" dirty="0"/>
          </a:p>
        </p:txBody>
      </p:sp>
    </p:spTree>
    <p:extLst>
      <p:ext uri="{BB962C8B-B14F-4D97-AF65-F5344CB8AC3E}">
        <p14:creationId xmlns:p14="http://schemas.microsoft.com/office/powerpoint/2010/main" val="210994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10A-</a:t>
            </a:r>
            <a:fld id="{B7695D10-3EDA-4176-9183-5866B998C5D1}" type="slidenum">
              <a:rPr lang="en-US" smtClean="0"/>
              <a:pPr/>
              <a:t>‹#›</a:t>
            </a:fld>
            <a:endParaRPr lang="en-US" smtClean="0"/>
          </a:p>
          <a:p>
            <a:endParaRPr lang="en-US" dirty="0"/>
          </a:p>
        </p:txBody>
      </p:sp>
    </p:spTree>
    <p:extLst>
      <p:ext uri="{BB962C8B-B14F-4D97-AF65-F5344CB8AC3E}">
        <p14:creationId xmlns:p14="http://schemas.microsoft.com/office/powerpoint/2010/main" val="218470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10A-</a:t>
            </a:r>
            <a:fld id="{A02B336F-6ED2-4132-B33E-DD66D203D76A}" type="slidenum">
              <a:rPr lang="en-US" smtClean="0"/>
              <a:pPr/>
              <a:t>‹#›</a:t>
            </a:fld>
            <a:endParaRPr lang="en-US" smtClean="0"/>
          </a:p>
          <a:p>
            <a:endParaRPr lang="en-US" dirty="0"/>
          </a:p>
        </p:txBody>
      </p:sp>
    </p:spTree>
    <p:extLst>
      <p:ext uri="{BB962C8B-B14F-4D97-AF65-F5344CB8AC3E}">
        <p14:creationId xmlns:p14="http://schemas.microsoft.com/office/powerpoint/2010/main" val="398009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10A-</a:t>
            </a:r>
            <a:fld id="{545F0D31-5B4B-408E-9F79-33DB6A9F44BE}" type="slidenum">
              <a:rPr lang="en-US" smtClean="0"/>
              <a:pPr/>
              <a:t>‹#›</a:t>
            </a:fld>
            <a:endParaRPr lang="en-US" smtClean="0"/>
          </a:p>
          <a:p>
            <a:endParaRPr lang="en-US" dirty="0"/>
          </a:p>
        </p:txBody>
      </p:sp>
    </p:spTree>
    <p:extLst>
      <p:ext uri="{BB962C8B-B14F-4D97-AF65-F5344CB8AC3E}">
        <p14:creationId xmlns:p14="http://schemas.microsoft.com/office/powerpoint/2010/main" val="369695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10A-</a:t>
            </a:r>
            <a:fld id="{FFEE26CD-1A04-4A4E-A99B-C71A39F7E3FD}" type="slidenum">
              <a:rPr lang="en-US" smtClean="0"/>
              <a:pPr/>
              <a:t>‹#›</a:t>
            </a:fld>
            <a:endParaRPr lang="en-US" smtClean="0"/>
          </a:p>
          <a:p>
            <a:endParaRPr lang="en-US" dirty="0"/>
          </a:p>
        </p:txBody>
      </p:sp>
    </p:spTree>
    <p:extLst>
      <p:ext uri="{BB962C8B-B14F-4D97-AF65-F5344CB8AC3E}">
        <p14:creationId xmlns:p14="http://schemas.microsoft.com/office/powerpoint/2010/main" val="13913649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A:</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SQL Server </a:t>
            </a: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2014</a:t>
            </a:r>
          </a:p>
          <a:p>
            <a:pPr algn="ctr" eaLnBrk="1" hangingPunct="1">
              <a:spcBef>
                <a:spcPts val="600"/>
              </a:spcBef>
            </a:pPr>
            <a:r>
              <a:rPr lang="en-US" sz="32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Part 1: Installing SQL Server and Building the Cape </a:t>
            </a:r>
            <a:r>
              <a:rPr lang="en-US" sz="3200" b="1" dirty="0" err="1" smtClean="0">
                <a:solidFill>
                  <a:srgbClr val="5F978D"/>
                </a:solidFill>
                <a:latin typeface="Calibri" panose="020F0502020204030204" pitchFamily="34" charset="0"/>
                <a:ea typeface="Calibri" panose="020F0502020204030204" pitchFamily="34" charset="0"/>
                <a:cs typeface="Calibri" panose="020F0502020204030204" pitchFamily="34" charset="0"/>
              </a:rPr>
              <a:t>Codd</a:t>
            </a:r>
            <a:r>
              <a:rPr lang="en-US" sz="32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 Database</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68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94243" y="1305673"/>
            <a:ext cx="6555514" cy="4916636"/>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License Terms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10</a:t>
            </a:fld>
            <a:endParaRPr lang="en-US" smtClean="0"/>
          </a:p>
          <a:p>
            <a:endParaRPr lang="en-US" dirty="0"/>
          </a:p>
        </p:txBody>
      </p:sp>
    </p:spTree>
    <p:extLst>
      <p:ext uri="{BB962C8B-B14F-4D97-AF65-F5344CB8AC3E}">
        <p14:creationId xmlns:p14="http://schemas.microsoft.com/office/powerpoint/2010/main" val="795731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243" y="1304034"/>
            <a:ext cx="6555514" cy="4916636"/>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a:t>The SQL Server 2014 Setup Install Rules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11</a:t>
            </a:fld>
            <a:endParaRPr lang="en-US" smtClean="0"/>
          </a:p>
          <a:p>
            <a:endParaRPr lang="en-US" dirty="0"/>
          </a:p>
        </p:txBody>
      </p:sp>
    </p:spTree>
    <p:extLst>
      <p:ext uri="{BB962C8B-B14F-4D97-AF65-F5344CB8AC3E}">
        <p14:creationId xmlns:p14="http://schemas.microsoft.com/office/powerpoint/2010/main" val="348565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4243" y="1302395"/>
            <a:ext cx="6555514" cy="4920968"/>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Role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 name="Slide Number Placeholder 9"/>
          <p:cNvSpPr>
            <a:spLocks noGrp="1"/>
          </p:cNvSpPr>
          <p:nvPr>
            <p:ph type="sldNum" sz="quarter" idx="11"/>
          </p:nvPr>
        </p:nvSpPr>
        <p:spPr/>
        <p:txBody>
          <a:bodyPr/>
          <a:lstStyle/>
          <a:p>
            <a:r>
              <a:rPr lang="en-US" smtClean="0"/>
              <a:t>10A-</a:t>
            </a:r>
            <a:fld id="{EAC31451-F9A4-42D9-8E8C-62A2E9F934FD}" type="slidenum">
              <a:rPr lang="en-US" smtClean="0"/>
              <a:pPr/>
              <a:t>12</a:t>
            </a:fld>
            <a:endParaRPr lang="en-US" smtClean="0"/>
          </a:p>
          <a:p>
            <a:endParaRPr lang="en-US" dirty="0"/>
          </a:p>
        </p:txBody>
      </p:sp>
    </p:spTree>
    <p:extLst>
      <p:ext uri="{BB962C8B-B14F-4D97-AF65-F5344CB8AC3E}">
        <p14:creationId xmlns:p14="http://schemas.microsoft.com/office/powerpoint/2010/main" val="261246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244" y="1304034"/>
            <a:ext cx="6555514" cy="4920968"/>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Feature Rules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13</a:t>
            </a:fld>
            <a:endParaRPr lang="en-US" smtClean="0"/>
          </a:p>
          <a:p>
            <a:endParaRPr lang="en-US" dirty="0"/>
          </a:p>
        </p:txBody>
      </p:sp>
    </p:spTree>
    <p:extLst>
      <p:ext uri="{BB962C8B-B14F-4D97-AF65-F5344CB8AC3E}">
        <p14:creationId xmlns:p14="http://schemas.microsoft.com/office/powerpoint/2010/main" val="270050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94244" y="1304034"/>
            <a:ext cx="6555514" cy="4916636"/>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Instance Configuration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14</a:t>
            </a:fld>
            <a:endParaRPr lang="en-US" smtClean="0"/>
          </a:p>
          <a:p>
            <a:endParaRPr lang="en-US" dirty="0"/>
          </a:p>
        </p:txBody>
      </p:sp>
    </p:spTree>
    <p:extLst>
      <p:ext uri="{BB962C8B-B14F-4D97-AF65-F5344CB8AC3E}">
        <p14:creationId xmlns:p14="http://schemas.microsoft.com/office/powerpoint/2010/main" val="157313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244" y="1304034"/>
            <a:ext cx="6555514" cy="4915192"/>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Server Configuration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15</a:t>
            </a:fld>
            <a:endParaRPr lang="en-US" smtClean="0"/>
          </a:p>
          <a:p>
            <a:endParaRPr lang="en-US" dirty="0"/>
          </a:p>
        </p:txBody>
      </p:sp>
    </p:spTree>
    <p:extLst>
      <p:ext uri="{BB962C8B-B14F-4D97-AF65-F5344CB8AC3E}">
        <p14:creationId xmlns:p14="http://schemas.microsoft.com/office/powerpoint/2010/main" val="166591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94244" y="1289392"/>
            <a:ext cx="6567326" cy="4929834"/>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000" dirty="0" smtClean="0"/>
              <a:t>The </a:t>
            </a:r>
            <a:r>
              <a:rPr lang="en-US" sz="2000" dirty="0"/>
              <a:t>SQL Server 2014 Setup Database Engine Configuration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16</a:t>
            </a:fld>
            <a:endParaRPr lang="en-US" smtClean="0"/>
          </a:p>
          <a:p>
            <a:endParaRPr lang="en-US" dirty="0"/>
          </a:p>
        </p:txBody>
      </p:sp>
    </p:spTree>
    <p:extLst>
      <p:ext uri="{BB962C8B-B14F-4D97-AF65-F5344CB8AC3E}">
        <p14:creationId xmlns:p14="http://schemas.microsoft.com/office/powerpoint/2010/main" val="2179094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244" y="1297012"/>
            <a:ext cx="6567326" cy="4925495"/>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Ready To Install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17</a:t>
            </a:fld>
            <a:endParaRPr lang="en-US" smtClean="0"/>
          </a:p>
          <a:p>
            <a:endParaRPr lang="en-US" dirty="0"/>
          </a:p>
        </p:txBody>
      </p:sp>
    </p:spTree>
    <p:extLst>
      <p:ext uri="{BB962C8B-B14F-4D97-AF65-F5344CB8AC3E}">
        <p14:creationId xmlns:p14="http://schemas.microsoft.com/office/powerpoint/2010/main" val="58601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94245" y="1297012"/>
            <a:ext cx="6567326" cy="4929835"/>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Complete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18</a:t>
            </a:fld>
            <a:endParaRPr lang="en-US" smtClean="0"/>
          </a:p>
          <a:p>
            <a:endParaRPr lang="en-US" dirty="0"/>
          </a:p>
        </p:txBody>
      </p:sp>
    </p:spTree>
    <p:extLst>
      <p:ext uri="{BB962C8B-B14F-4D97-AF65-F5344CB8AC3E}">
        <p14:creationId xmlns:p14="http://schemas.microsoft.com/office/powerpoint/2010/main" val="252209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1c40f66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83036"/>
            <a:ext cx="8229600" cy="4570685"/>
          </a:xfrm>
          <a:prstGeom prst="rect">
            <a:avLst/>
          </a:prstGeom>
          <a:noFill/>
          <a:extLst>
            <a:ext uri="{909E8E84-426E-40DD-AFC4-6F175D3DCCD1}">
              <a14:hiddenFill xmlns:a14="http://schemas.microsoft.com/office/drawing/2010/main">
                <a:solidFill>
                  <a:srgbClr val="FFFFFF"/>
                </a:solidFill>
              </a14:hiddenFill>
            </a:ext>
          </a:extLst>
        </p:spPr>
      </p:pic>
      <p:sp>
        <p:nvSpPr>
          <p:cNvPr id="24579" name="Title 1"/>
          <p:cNvSpPr>
            <a:spLocks noGrp="1"/>
          </p:cNvSpPr>
          <p:nvPr>
            <p:ph type="title"/>
          </p:nvPr>
        </p:nvSpPr>
        <p:spPr>
          <a:xfrm>
            <a:off x="457200" y="274638"/>
            <a:ext cx="8229600" cy="1325562"/>
          </a:xfrm>
        </p:spPr>
        <p:txBody>
          <a:bodyPr/>
          <a:lstStyle/>
          <a:p>
            <a:pPr eaLnBrk="1" hangingPunct="1"/>
            <a:r>
              <a:rPr lang="en-US" sz="3600" dirty="0" smtClean="0"/>
              <a:t>SQL Server 2014 Utilities:</a:t>
            </a:r>
            <a:r>
              <a:rPr lang="en-US" dirty="0" smtClean="0"/>
              <a:t/>
            </a:r>
            <a:br>
              <a:rPr lang="en-US" dirty="0" smtClean="0"/>
            </a:br>
            <a:r>
              <a:rPr lang="en-US" sz="3200" dirty="0" smtClean="0"/>
              <a:t>Microsoft PowerShell and </a:t>
            </a:r>
            <a:r>
              <a:rPr lang="en-US" sz="3200" dirty="0" err="1" smtClean="0"/>
              <a:t>sqlps</a:t>
            </a:r>
            <a:r>
              <a:rPr lang="en-US" sz="3200" dirty="0" smtClean="0"/>
              <a:t> Utility</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19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8229600" cy="944562"/>
          </a:xfrm>
        </p:spPr>
        <p:txBody>
          <a:bodyPr/>
          <a:lstStyle/>
          <a:p>
            <a:pPr eaLnBrk="1" hangingPunct="1"/>
            <a:r>
              <a:rPr lang="en-US" dirty="0" smtClean="0"/>
              <a:t>Chapter Objectives</a:t>
            </a:r>
          </a:p>
        </p:txBody>
      </p:sp>
      <p:sp>
        <p:nvSpPr>
          <p:cNvPr id="15363" name="Rectangle 3"/>
          <p:cNvSpPr>
            <a:spLocks noGrp="1" noChangeArrowheads="1"/>
          </p:cNvSpPr>
          <p:nvPr>
            <p:ph idx="1"/>
          </p:nvPr>
        </p:nvSpPr>
        <p:spPr>
          <a:xfrm>
            <a:off x="457200" y="1295400"/>
            <a:ext cx="8229600" cy="4525963"/>
          </a:xfrm>
        </p:spPr>
        <p:txBody>
          <a:bodyPr/>
          <a:lstStyle/>
          <a:p>
            <a:pPr eaLnBrk="1" hangingPunct="1"/>
            <a:r>
              <a:rPr lang="en-US" sz="2400" dirty="0" smtClean="0"/>
              <a:t>To install SQL Server 2014</a:t>
            </a:r>
          </a:p>
          <a:p>
            <a:pPr eaLnBrk="1" hangingPunct="1"/>
            <a:r>
              <a:rPr lang="en-US" sz="2400" dirty="0" smtClean="0"/>
              <a:t>To use SQL Server 2014’s graphical utilities</a:t>
            </a:r>
          </a:p>
          <a:p>
            <a:pPr eaLnBrk="1" hangingPunct="1"/>
            <a:r>
              <a:rPr lang="en-US" sz="2400" dirty="0" smtClean="0"/>
              <a:t>To create a database in SQL Server 2014</a:t>
            </a:r>
          </a:p>
          <a:p>
            <a:pPr eaLnBrk="1" hangingPunct="1"/>
            <a:r>
              <a:rPr lang="en-US" sz="2400" dirty="0" smtClean="0"/>
              <a:t>To submit both SQL DDL and DML via the Microsoft SQL Server Management Studio</a:t>
            </a:r>
          </a:p>
          <a:p>
            <a:r>
              <a:rPr lang="en-US" sz="2400" dirty="0"/>
              <a:t>To import Microsoft Excel worksheet data into a</a:t>
            </a:r>
          </a:p>
          <a:p>
            <a:r>
              <a:rPr lang="en-US" sz="2400" dirty="0"/>
              <a:t>database table</a:t>
            </a:r>
            <a:endParaRPr lang="en-US" sz="2400" dirty="0" smtClean="0"/>
          </a:p>
          <a:p>
            <a:pPr eaLnBrk="1" hangingPunct="1"/>
            <a:r>
              <a:rPr lang="en-US" sz="2400" dirty="0" smtClean="0"/>
              <a:t>To understand the use of SQL/Persistent Stored Modules (SQL/PSM) in Microsoft Transact-SQL</a:t>
            </a:r>
          </a:p>
          <a:p>
            <a:pPr eaLnBrk="1" hangingPunct="1"/>
            <a:r>
              <a:rPr lang="en-US" sz="2400" dirty="0" smtClean="0"/>
              <a:t>To understand the purpose and role of user-defined functions and know how to create simple user-defined functions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1c4248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19274"/>
            <a:ext cx="8229600" cy="4333862"/>
          </a:xfrm>
          <a:prstGeom prst="rect">
            <a:avLst/>
          </a:prstGeom>
          <a:noFill/>
          <a:extLst>
            <a:ext uri="{909E8E84-426E-40DD-AFC4-6F175D3DCCD1}">
              <a14:hiddenFill xmlns:a14="http://schemas.microsoft.com/office/drawing/2010/main">
                <a:solidFill>
                  <a:srgbClr val="FFFFFF"/>
                </a:solidFill>
              </a14:hiddenFill>
            </a:ext>
          </a:extLst>
        </p:spPr>
      </p:pic>
      <p:sp>
        <p:nvSpPr>
          <p:cNvPr id="21506" name="Title 1"/>
          <p:cNvSpPr>
            <a:spLocks noGrp="1"/>
          </p:cNvSpPr>
          <p:nvPr>
            <p:ph type="title"/>
          </p:nvPr>
        </p:nvSpPr>
        <p:spPr>
          <a:xfrm>
            <a:off x="457200" y="274638"/>
            <a:ext cx="8229600" cy="1477962"/>
          </a:xfrm>
        </p:spPr>
        <p:txBody>
          <a:bodyPr/>
          <a:lstStyle/>
          <a:p>
            <a:pPr eaLnBrk="1" hangingPunct="1"/>
            <a:r>
              <a:rPr lang="en-US" sz="3600" dirty="0" smtClean="0"/>
              <a:t>SQL Server 2014 Utilities:</a:t>
            </a:r>
            <a:r>
              <a:rPr lang="en-US" dirty="0" smtClean="0"/>
              <a:t/>
            </a:r>
            <a:br>
              <a:rPr lang="en-US" dirty="0" smtClean="0"/>
            </a:br>
            <a:r>
              <a:rPr lang="en-US" sz="2800" dirty="0" smtClean="0"/>
              <a:t>Microsoft SQL Server Management Studio I</a:t>
            </a:r>
            <a:endParaRPr lang="en-US" sz="3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850036"/>
            <a:ext cx="8229600" cy="4327634"/>
          </a:xfrm>
          <a:prstGeom prst="rect">
            <a:avLst/>
          </a:prstGeom>
        </p:spPr>
      </p:pic>
      <p:sp>
        <p:nvSpPr>
          <p:cNvPr id="22531" name="Title 1"/>
          <p:cNvSpPr>
            <a:spLocks noGrp="1"/>
          </p:cNvSpPr>
          <p:nvPr>
            <p:ph type="title"/>
          </p:nvPr>
        </p:nvSpPr>
        <p:spPr>
          <a:xfrm>
            <a:off x="457200" y="274638"/>
            <a:ext cx="8229600" cy="1477962"/>
          </a:xfrm>
        </p:spPr>
        <p:txBody>
          <a:bodyPr/>
          <a:lstStyle/>
          <a:p>
            <a:pPr eaLnBrk="1" hangingPunct="1"/>
            <a:r>
              <a:rPr lang="en-US" sz="3600" dirty="0" smtClean="0"/>
              <a:t>SQL Server 2014 Utilities:</a:t>
            </a:r>
            <a:r>
              <a:rPr lang="en-US" dirty="0" smtClean="0"/>
              <a:t/>
            </a:r>
            <a:br>
              <a:rPr lang="en-US" dirty="0" smtClean="0"/>
            </a:br>
            <a:r>
              <a:rPr lang="en-US" sz="2800" dirty="0" smtClean="0"/>
              <a:t>Microsoft SQL Server Management Studio II</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10A-</a:t>
            </a:r>
            <a:fld id="{EAC31451-F9A4-42D9-8E8C-62A2E9F934FD}" type="slidenum">
              <a:rPr lang="en-US" smtClean="0"/>
              <a:pPr/>
              <a:t>21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600" dirty="0"/>
              <a:t>Database Implementation in the SDLC</a:t>
            </a:r>
          </a:p>
        </p:txBody>
      </p:sp>
      <p:pic>
        <p:nvPicPr>
          <p:cNvPr id="6" name="Content Placeholder 5"/>
          <p:cNvPicPr>
            <a:picLocks noGrp="1" noChangeAspect="1"/>
          </p:cNvPicPr>
          <p:nvPr>
            <p:ph idx="1"/>
          </p:nvPr>
        </p:nvPicPr>
        <p:blipFill>
          <a:blip r:embed="rId3"/>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AutoShape 6"/>
          <p:cNvSpPr>
            <a:spLocks/>
          </p:cNvSpPr>
          <p:nvPr/>
        </p:nvSpPr>
        <p:spPr bwMode="auto">
          <a:xfrm>
            <a:off x="457200" y="4495800"/>
            <a:ext cx="2133600" cy="914400"/>
          </a:xfrm>
          <a:prstGeom prst="borderCallout1">
            <a:avLst>
              <a:gd name="adj1" fmla="val 48993"/>
              <a:gd name="adj2" fmla="val 99775"/>
              <a:gd name="adj3" fmla="val -33833"/>
              <a:gd name="adj4" fmla="val 3292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construction occurs in the </a:t>
            </a:r>
            <a:r>
              <a:rPr lang="en-US" sz="1200" b="1" dirty="0" smtClean="0">
                <a:ea typeface="Times New Roman" pitchFamily="18" charset="0"/>
              </a:rPr>
              <a:t>implementation</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5440363"/>
            <a:ext cx="2133600" cy="685800"/>
          </a:xfrm>
          <a:prstGeom prst="borderCallout1">
            <a:avLst>
              <a:gd name="adj1" fmla="val 18993"/>
              <a:gd name="adj2" fmla="val 100489"/>
              <a:gd name="adj3" fmla="val -110777"/>
              <a:gd name="adj4" fmla="val 358494"/>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database</a:t>
            </a:r>
            <a:r>
              <a:rPr lang="en-US" sz="1200" dirty="0" smtClean="0">
                <a:ea typeface="Times New Roman" pitchFamily="18" charset="0"/>
              </a:rPr>
              <a:t> is part of the final </a:t>
            </a:r>
            <a:r>
              <a:rPr lang="en-US" sz="1200" b="1" dirty="0" smtClean="0">
                <a:ea typeface="Times New Roman" pitchFamily="18" charset="0"/>
              </a:rPr>
              <a:t>system</a:t>
            </a:r>
            <a:r>
              <a:rPr lang="en-US" sz="1200" dirty="0" smtClean="0">
                <a:ea typeface="Times New Roman" pitchFamily="18" charset="0"/>
              </a:rPr>
              <a:t> ready for users to use</a:t>
            </a:r>
            <a:endParaRPr lang="en-US" sz="1200" dirty="0">
              <a:ea typeface="Times New Roman" pitchFamily="18" charset="0"/>
            </a:endParaRPr>
          </a:p>
        </p:txBody>
      </p:sp>
      <p:sp>
        <p:nvSpPr>
          <p:cNvPr id="11" name="Slide Number Placeholder 10"/>
          <p:cNvSpPr>
            <a:spLocks noGrp="1"/>
          </p:cNvSpPr>
          <p:nvPr>
            <p:ph type="sldNum" sz="quarter" idx="11"/>
          </p:nvPr>
        </p:nvSpPr>
        <p:spPr/>
        <p:txBody>
          <a:bodyPr/>
          <a:lstStyle/>
          <a:p>
            <a:r>
              <a:rPr lang="en-US" smtClean="0"/>
              <a:t>10A-</a:t>
            </a:r>
            <a:fld id="{EAC31451-F9A4-42D9-8E8C-62A2E9F934FD}" type="slidenum">
              <a:rPr lang="en-US" smtClean="0"/>
              <a:pPr/>
              <a:t>22</a:t>
            </a:fld>
            <a:endParaRPr lang="en-US" smtClean="0"/>
          </a:p>
          <a:p>
            <a:endParaRPr lang="en-US" dirty="0"/>
          </a:p>
        </p:txBody>
      </p:sp>
    </p:spTree>
    <p:extLst>
      <p:ext uri="{BB962C8B-B14F-4D97-AF65-F5344CB8AC3E}">
        <p14:creationId xmlns:p14="http://schemas.microsoft.com/office/powerpoint/2010/main" val="4148423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1c4468b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524000"/>
            <a:ext cx="8229601" cy="4330747"/>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p:txBody>
          <a:bodyPr/>
          <a:lstStyle/>
          <a:p>
            <a:pPr eaLnBrk="1" hangingPunct="1"/>
            <a:r>
              <a:rPr lang="en-US" smtClean="0"/>
              <a:t>Creating a New Database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79450"/>
            <a:ext cx="8229600" cy="4330745"/>
          </a:xfrm>
          <a:prstGeom prst="rect">
            <a:avLst/>
          </a:prstGeom>
        </p:spPr>
      </p:pic>
      <p:sp>
        <p:nvSpPr>
          <p:cNvPr id="26627" name="Rectangle 4"/>
          <p:cNvSpPr>
            <a:spLocks noGrp="1" noChangeArrowheads="1"/>
          </p:cNvSpPr>
          <p:nvPr>
            <p:ph type="title"/>
          </p:nvPr>
        </p:nvSpPr>
        <p:spPr/>
        <p:txBody>
          <a:bodyPr/>
          <a:lstStyle/>
          <a:p>
            <a:pPr eaLnBrk="1" hangingPunct="1"/>
            <a:r>
              <a:rPr lang="en-US" smtClean="0"/>
              <a:t>Creating a New Database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24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828802"/>
            <a:ext cx="8229600" cy="4330746"/>
          </a:xfrm>
          <a:prstGeom prst="rect">
            <a:avLst/>
          </a:prstGeom>
        </p:spPr>
      </p:pic>
      <p:sp>
        <p:nvSpPr>
          <p:cNvPr id="28675" name="Title 1"/>
          <p:cNvSpPr>
            <a:spLocks noGrp="1"/>
          </p:cNvSpPr>
          <p:nvPr>
            <p:ph type="title"/>
          </p:nvPr>
        </p:nvSpPr>
        <p:spPr>
          <a:xfrm>
            <a:off x="457200" y="274638"/>
            <a:ext cx="8229600" cy="1477962"/>
          </a:xfrm>
        </p:spPr>
        <p:txBody>
          <a:bodyPr/>
          <a:lstStyle/>
          <a:p>
            <a:pPr eaLnBrk="1" hangingPunct="1"/>
            <a:r>
              <a:rPr lang="en-US" sz="3600" dirty="0" smtClean="0"/>
              <a:t>SQL Server 2014 Utilities:</a:t>
            </a:r>
            <a:r>
              <a:rPr lang="en-US" dirty="0" smtClean="0"/>
              <a:t/>
            </a:r>
            <a:br>
              <a:rPr lang="en-US" dirty="0" smtClean="0"/>
            </a:br>
            <a:r>
              <a:rPr lang="en-US" sz="2800" dirty="0" smtClean="0"/>
              <a:t>Microsoft SQL Server Management Studio III</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10A-</a:t>
            </a:r>
            <a:fld id="{EAC31451-F9A4-42D9-8E8C-62A2E9F934FD}" type="slidenum">
              <a:rPr lang="en-US" smtClean="0"/>
              <a:pPr/>
              <a:t>25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04627"/>
            <a:ext cx="8229600" cy="4327634"/>
          </a:xfrm>
          <a:prstGeom prst="rect">
            <a:avLst/>
          </a:prstGeom>
        </p:spPr>
      </p:pic>
      <p:sp>
        <p:nvSpPr>
          <p:cNvPr id="27651" name="Rectangle 4"/>
          <p:cNvSpPr>
            <a:spLocks noGrp="1" noChangeArrowheads="1"/>
          </p:cNvSpPr>
          <p:nvPr>
            <p:ph type="title"/>
          </p:nvPr>
        </p:nvSpPr>
        <p:spPr/>
        <p:txBody>
          <a:bodyPr/>
          <a:lstStyle/>
          <a:p>
            <a:pPr eaLnBrk="1" hangingPunct="1"/>
            <a:r>
              <a:rPr lang="en-US" smtClean="0"/>
              <a:t>Viewing the New Database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26</a:t>
            </a:fld>
            <a:endParaRPr lang="en-US" smtClean="0"/>
          </a:p>
          <a:p>
            <a:endParaRPr lang="en-US" dirty="0"/>
          </a:p>
        </p:txBody>
      </p:sp>
    </p:spTree>
    <p:extLst>
      <p:ext uri="{BB962C8B-B14F-4D97-AF65-F5344CB8AC3E}">
        <p14:creationId xmlns:p14="http://schemas.microsoft.com/office/powerpoint/2010/main" val="232681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805941"/>
            <a:ext cx="8229600" cy="4381139"/>
          </a:xfrm>
          <a:prstGeom prst="rect">
            <a:avLst/>
          </a:prstGeom>
        </p:spPr>
      </p:pic>
      <p:sp>
        <p:nvSpPr>
          <p:cNvPr id="29699" name="Title 1"/>
          <p:cNvSpPr>
            <a:spLocks noGrp="1"/>
          </p:cNvSpPr>
          <p:nvPr>
            <p:ph type="title"/>
          </p:nvPr>
        </p:nvSpPr>
        <p:spPr>
          <a:xfrm>
            <a:off x="457200" y="274638"/>
            <a:ext cx="8229600" cy="1477962"/>
          </a:xfrm>
        </p:spPr>
        <p:txBody>
          <a:bodyPr/>
          <a:lstStyle/>
          <a:p>
            <a:pPr eaLnBrk="1" hangingPunct="1"/>
            <a:r>
              <a:rPr lang="en-US" sz="3600" smtClean="0"/>
              <a:t>The GUI Table Editor</a:t>
            </a:r>
            <a:endParaRPr lang="en-US"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27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 </a:t>
            </a:r>
            <a:r>
              <a:rPr lang="en-US" sz="2400" b="1" dirty="0">
                <a:solidFill>
                  <a:srgbClr val="0099CC"/>
                </a:solidFill>
              </a:rPr>
              <a:t>(</a:t>
            </a:r>
            <a:r>
              <a:rPr lang="en-US" sz="2400" b="1" dirty="0" smtClean="0">
                <a:solidFill>
                  <a:srgbClr val="0099CC"/>
                </a:solidFill>
              </a:rPr>
              <a:t>two dashes</a:t>
            </a:r>
            <a:r>
              <a:rPr lang="en-US" sz="2400" b="1" dirty="0">
                <a:solidFill>
                  <a:srgbClr val="0099CC"/>
                </a:solidFill>
              </a:rPr>
              <a:t>)</a:t>
            </a:r>
            <a:r>
              <a:rPr lang="en-US" sz="2400" b="1" dirty="0"/>
              <a:t> </a:t>
            </a:r>
            <a:r>
              <a:rPr lang="en-US" sz="2400" dirty="0"/>
              <a:t>at the start of the comment.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28</a:t>
            </a:fld>
            <a:endParaRPr lang="en-US" smtClean="0"/>
          </a:p>
          <a:p>
            <a:endParaRPr lang="en-US" dirty="0"/>
          </a:p>
        </p:txBody>
      </p:sp>
    </p:spTree>
    <p:extLst>
      <p:ext uri="{BB962C8B-B14F-4D97-AF65-F5344CB8AC3E}">
        <p14:creationId xmlns:p14="http://schemas.microsoft.com/office/powerpoint/2010/main" val="2503907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3200" dirty="0" smtClean="0"/>
              <a:t>Cape </a:t>
            </a:r>
            <a:r>
              <a:rPr lang="en-US" sz="3200" dirty="0" err="1" smtClean="0"/>
              <a:t>Codd</a:t>
            </a:r>
            <a:r>
              <a:rPr lang="en-US" sz="3200" dirty="0" smtClean="0"/>
              <a:t> Database Available Online I</a:t>
            </a:r>
            <a:endParaRPr lang="en-US" sz="3200" dirty="0"/>
          </a:p>
        </p:txBody>
      </p:sp>
      <p:sp>
        <p:nvSpPr>
          <p:cNvPr id="3" name="Content Placeholder 2"/>
          <p:cNvSpPr>
            <a:spLocks noGrp="1"/>
          </p:cNvSpPr>
          <p:nvPr>
            <p:ph idx="1"/>
          </p:nvPr>
        </p:nvSpPr>
        <p:spPr>
          <a:xfrm>
            <a:off x="457200" y="1143000"/>
            <a:ext cx="8229600" cy="4830763"/>
          </a:xfrm>
        </p:spPr>
        <p:txBody>
          <a:bodyPr/>
          <a:lstStyle/>
          <a:p>
            <a:r>
              <a:rPr lang="en-US" sz="2400" dirty="0"/>
              <a:t>Another advantage of SQL scripts is that we can use scripts written by others.</a:t>
            </a:r>
            <a:endParaRPr lang="en-US" sz="2400" dirty="0" smtClean="0"/>
          </a:p>
          <a:p>
            <a:r>
              <a:rPr lang="en-US" sz="2400" dirty="0" smtClean="0"/>
              <a:t>Versions of the complete Cape </a:t>
            </a:r>
            <a:r>
              <a:rPr lang="en-US" sz="2400" dirty="0" err="1" smtClean="0"/>
              <a:t>Codd</a:t>
            </a:r>
            <a:r>
              <a:rPr lang="en-US" sz="2400" dirty="0" smtClean="0"/>
              <a:t>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Access 2013</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29</a:t>
            </a:fld>
            <a:endParaRPr lang="en-US" smtClean="0"/>
          </a:p>
          <a:p>
            <a:endParaRPr lang="en-US" dirty="0"/>
          </a:p>
        </p:txBody>
      </p:sp>
    </p:spTree>
    <p:extLst>
      <p:ext uri="{BB962C8B-B14F-4D97-AF65-F5344CB8AC3E}">
        <p14:creationId xmlns:p14="http://schemas.microsoft.com/office/powerpoint/2010/main" val="1469184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SQL Server implements indexes, concurrency control and cursors</a:t>
            </a:r>
          </a:p>
          <a:p>
            <a:pPr eaLnBrk="1" hangingPunct="1"/>
            <a:r>
              <a:rPr lang="en-US" sz="2400" dirty="0" smtClean="0"/>
              <a:t>To understand the SQL Server security model</a:t>
            </a:r>
          </a:p>
          <a:p>
            <a:pPr eaLnBrk="1" hangingPunct="1"/>
            <a:r>
              <a:rPr lang="en-US" sz="2400" dirty="0" smtClean="0"/>
              <a:t>To understand the fundamental features of SQL Server backup and recovery facilities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440" y="1752600"/>
            <a:ext cx="8214360" cy="4316519"/>
          </a:xfrm>
          <a:prstGeom prst="rect">
            <a:avLst/>
          </a:prstGeom>
        </p:spPr>
      </p:pic>
      <p:sp>
        <p:nvSpPr>
          <p:cNvPr id="30723" name="Title 1"/>
          <p:cNvSpPr>
            <a:spLocks noGrp="1"/>
          </p:cNvSpPr>
          <p:nvPr>
            <p:ph type="title"/>
          </p:nvPr>
        </p:nvSpPr>
        <p:spPr>
          <a:xfrm>
            <a:off x="457200" y="274638"/>
            <a:ext cx="8229600" cy="1401762"/>
          </a:xfrm>
        </p:spPr>
        <p:txBody>
          <a:bodyPr/>
          <a:lstStyle/>
          <a:p>
            <a:pPr eaLnBrk="1" hangingPunct="1"/>
            <a:r>
              <a:rPr lang="en-US" sz="3600" dirty="0" smtClean="0"/>
              <a:t>Using Existing SQL Scripts I</a:t>
            </a:r>
            <a:br>
              <a:rPr lang="en-US" sz="3600" dirty="0" smtClean="0"/>
            </a:br>
            <a:r>
              <a:rPr lang="en-US" sz="2800" dirty="0" smtClean="0"/>
              <a:t>Creating the File System Structure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30</a:t>
            </a:fld>
            <a:endParaRPr lang="en-US" smtClean="0"/>
          </a:p>
          <a:p>
            <a:endParaRPr lang="en-US" dirty="0"/>
          </a:p>
        </p:txBody>
      </p:sp>
    </p:spTree>
    <p:extLst>
      <p:ext uri="{BB962C8B-B14F-4D97-AF65-F5344CB8AC3E}">
        <p14:creationId xmlns:p14="http://schemas.microsoft.com/office/powerpoint/2010/main" val="4142647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A~1\AppData\Local\Temp\SNAGHTML1c60c3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1752600"/>
            <a:ext cx="8214360" cy="4319621"/>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401762"/>
          </a:xfrm>
        </p:spPr>
        <p:txBody>
          <a:bodyPr/>
          <a:lstStyle/>
          <a:p>
            <a:pPr eaLnBrk="1" hangingPunct="1"/>
            <a:r>
              <a:rPr lang="en-US" sz="3600" dirty="0" smtClean="0"/>
              <a:t>Using Existing SQL Scripts II</a:t>
            </a:r>
            <a:br>
              <a:rPr lang="en-US" sz="3600" dirty="0" smtClean="0"/>
            </a:br>
            <a:r>
              <a:rPr lang="en-US" sz="2800" dirty="0" smtClean="0"/>
              <a:t>Opening the Existing SQL Script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31</a:t>
            </a:fld>
            <a:endParaRPr lang="en-US" smtClean="0"/>
          </a:p>
          <a:p>
            <a:endParaRPr lang="en-US" dirty="0"/>
          </a:p>
        </p:txBody>
      </p:sp>
    </p:spTree>
    <p:extLst>
      <p:ext uri="{BB962C8B-B14F-4D97-AF65-F5344CB8AC3E}">
        <p14:creationId xmlns:p14="http://schemas.microsoft.com/office/powerpoint/2010/main" val="167151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752601"/>
            <a:ext cx="8229600" cy="4327634"/>
          </a:xfrm>
          <a:prstGeom prst="rect">
            <a:avLst/>
          </a:prstGeom>
        </p:spPr>
      </p:pic>
      <p:sp>
        <p:nvSpPr>
          <p:cNvPr id="30723" name="Title 1"/>
          <p:cNvSpPr>
            <a:spLocks noGrp="1"/>
          </p:cNvSpPr>
          <p:nvPr>
            <p:ph type="title"/>
          </p:nvPr>
        </p:nvSpPr>
        <p:spPr>
          <a:xfrm>
            <a:off x="457200" y="274638"/>
            <a:ext cx="8229600" cy="1401762"/>
          </a:xfrm>
        </p:spPr>
        <p:txBody>
          <a:bodyPr/>
          <a:lstStyle/>
          <a:p>
            <a:pPr eaLnBrk="1" hangingPunct="1"/>
            <a:r>
              <a:rPr lang="en-US" sz="3600" dirty="0" smtClean="0"/>
              <a:t>Using Existing SQL Scripts III</a:t>
            </a:r>
            <a:br>
              <a:rPr lang="en-US" sz="3600" dirty="0" smtClean="0"/>
            </a:br>
            <a:r>
              <a:rPr lang="en-US" sz="2800" dirty="0" smtClean="0"/>
              <a:t>Running the Existing SQL Script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32</a:t>
            </a:fld>
            <a:endParaRPr lang="en-US" smtClean="0"/>
          </a:p>
          <a:p>
            <a:endParaRPr lang="en-US" dirty="0"/>
          </a:p>
        </p:txBody>
      </p:sp>
    </p:spTree>
    <p:extLst>
      <p:ext uri="{BB962C8B-B14F-4D97-AF65-F5344CB8AC3E}">
        <p14:creationId xmlns:p14="http://schemas.microsoft.com/office/powerpoint/2010/main" val="519381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752601"/>
            <a:ext cx="8229600" cy="4327634"/>
          </a:xfrm>
          <a:prstGeom prst="rect">
            <a:avLst/>
          </a:prstGeom>
        </p:spPr>
      </p:pic>
      <p:sp>
        <p:nvSpPr>
          <p:cNvPr id="30723" name="Title 1"/>
          <p:cNvSpPr>
            <a:spLocks noGrp="1"/>
          </p:cNvSpPr>
          <p:nvPr>
            <p:ph type="title"/>
          </p:nvPr>
        </p:nvSpPr>
        <p:spPr>
          <a:xfrm>
            <a:off x="457200" y="274638"/>
            <a:ext cx="8229600" cy="1401762"/>
          </a:xfrm>
        </p:spPr>
        <p:txBody>
          <a:bodyPr/>
          <a:lstStyle/>
          <a:p>
            <a:r>
              <a:rPr lang="en-US" sz="3600" dirty="0" smtClean="0"/>
              <a:t>Using Existing SQL Scripts IV</a:t>
            </a:r>
            <a:br>
              <a:rPr lang="en-US" sz="3600" dirty="0" smtClean="0"/>
            </a:br>
            <a:r>
              <a:rPr lang="en-US" sz="2000" dirty="0" smtClean="0"/>
              <a:t>The </a:t>
            </a:r>
            <a:r>
              <a:rPr lang="en-US" sz="2000" dirty="0"/>
              <a:t>Cape </a:t>
            </a:r>
            <a:r>
              <a:rPr lang="en-US" sz="2000" dirty="0" err="1"/>
              <a:t>Codd</a:t>
            </a:r>
            <a:r>
              <a:rPr lang="en-US" sz="2000" dirty="0"/>
              <a:t> </a:t>
            </a:r>
            <a:r>
              <a:rPr lang="en-US" sz="2000" dirty="0" smtClean="0"/>
              <a:t>Database Table </a:t>
            </a:r>
            <a:r>
              <a:rPr lang="en-US" sz="2000" dirty="0"/>
              <a:t>Objects in </a:t>
            </a:r>
            <a:r>
              <a:rPr lang="en-US" sz="2000" dirty="0" smtClean="0"/>
              <a:t>Object Explorer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33</a:t>
            </a:fld>
            <a:endParaRPr lang="en-US" smtClean="0"/>
          </a:p>
          <a:p>
            <a:endParaRPr lang="en-US" dirty="0"/>
          </a:p>
        </p:txBody>
      </p:sp>
    </p:spTree>
    <p:extLst>
      <p:ext uri="{BB962C8B-B14F-4D97-AF65-F5344CB8AC3E}">
        <p14:creationId xmlns:p14="http://schemas.microsoft.com/office/powerpoint/2010/main" val="3525716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729824"/>
            <a:ext cx="8229600" cy="4327634"/>
          </a:xfrm>
          <a:prstGeom prst="rect">
            <a:avLst/>
          </a:prstGeom>
        </p:spPr>
      </p:pic>
      <p:sp>
        <p:nvSpPr>
          <p:cNvPr id="30723" name="Title 1"/>
          <p:cNvSpPr>
            <a:spLocks noGrp="1"/>
          </p:cNvSpPr>
          <p:nvPr>
            <p:ph type="title"/>
          </p:nvPr>
        </p:nvSpPr>
        <p:spPr>
          <a:xfrm>
            <a:off x="457200" y="274638"/>
            <a:ext cx="8229600" cy="1401762"/>
          </a:xfrm>
        </p:spPr>
        <p:txBody>
          <a:bodyPr/>
          <a:lstStyle/>
          <a:p>
            <a:r>
              <a:rPr lang="en-US" sz="3600" dirty="0" smtClean="0"/>
              <a:t>Using Existing SQL Scripts V</a:t>
            </a:r>
            <a:br>
              <a:rPr lang="en-US" sz="3600" dirty="0" smtClean="0"/>
            </a:br>
            <a:r>
              <a:rPr lang="en-US" sz="2400" dirty="0" smtClean="0"/>
              <a:t>Populating the </a:t>
            </a:r>
            <a:r>
              <a:rPr lang="en-US" sz="2400" dirty="0"/>
              <a:t>Cape </a:t>
            </a:r>
            <a:r>
              <a:rPr lang="en-US" sz="2400" dirty="0" err="1"/>
              <a:t>Codd</a:t>
            </a:r>
            <a:r>
              <a:rPr lang="en-US" sz="2400" dirty="0"/>
              <a:t> </a:t>
            </a:r>
            <a:r>
              <a:rPr lang="en-US" sz="2400" dirty="0" smtClean="0"/>
              <a:t>Database Tables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34</a:t>
            </a:fld>
            <a:endParaRPr lang="en-US" smtClean="0"/>
          </a:p>
          <a:p>
            <a:endParaRPr lang="en-US" dirty="0"/>
          </a:p>
        </p:txBody>
      </p:sp>
    </p:spTree>
    <p:extLst>
      <p:ext uri="{BB962C8B-B14F-4D97-AF65-F5344CB8AC3E}">
        <p14:creationId xmlns:p14="http://schemas.microsoft.com/office/powerpoint/2010/main" val="817456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219200"/>
            <a:ext cx="8229600" cy="4948402"/>
          </a:xfrm>
          <a:prstGeom prst="rect">
            <a:avLst/>
          </a:prstGeom>
        </p:spPr>
      </p:pic>
      <p:sp>
        <p:nvSpPr>
          <p:cNvPr id="30723" name="Title 1"/>
          <p:cNvSpPr>
            <a:spLocks noGrp="1"/>
          </p:cNvSpPr>
          <p:nvPr>
            <p:ph type="title"/>
          </p:nvPr>
        </p:nvSpPr>
        <p:spPr>
          <a:xfrm>
            <a:off x="457200" y="274638"/>
            <a:ext cx="8229600" cy="863764"/>
          </a:xfrm>
        </p:spPr>
        <p:txBody>
          <a:bodyPr/>
          <a:lstStyle/>
          <a:p>
            <a:r>
              <a:rPr lang="en-US" sz="2800" dirty="0" smtClean="0"/>
              <a:t>Querying the Cape </a:t>
            </a:r>
            <a:r>
              <a:rPr lang="en-US" sz="2800" dirty="0" err="1" smtClean="0"/>
              <a:t>Codd</a:t>
            </a:r>
            <a:r>
              <a:rPr lang="en-US" sz="2800" dirty="0" smtClean="0"/>
              <a:t> Database</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35</a:t>
            </a:fld>
            <a:endParaRPr lang="en-US" smtClean="0"/>
          </a:p>
          <a:p>
            <a:endParaRPr lang="en-US" dirty="0"/>
          </a:p>
        </p:txBody>
      </p:sp>
    </p:spTree>
    <p:extLst>
      <p:ext uri="{BB962C8B-B14F-4D97-AF65-F5344CB8AC3E}">
        <p14:creationId xmlns:p14="http://schemas.microsoft.com/office/powerpoint/2010/main" val="2924040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A~1\AppData\Local\Temp\SNAGHTML1cca9b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216025"/>
            <a:ext cx="8229600" cy="4327635"/>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863764"/>
          </a:xfrm>
        </p:spPr>
        <p:txBody>
          <a:bodyPr/>
          <a:lstStyle/>
          <a:p>
            <a:r>
              <a:rPr lang="en-US" sz="2800" dirty="0" smtClean="0"/>
              <a:t>Saving an SQL Script</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36</a:t>
            </a:fld>
            <a:endParaRPr lang="en-US" smtClean="0"/>
          </a:p>
          <a:p>
            <a:endParaRPr lang="en-US" dirty="0"/>
          </a:p>
        </p:txBody>
      </p:sp>
    </p:spTree>
    <p:extLst>
      <p:ext uri="{BB962C8B-B14F-4D97-AF65-F5344CB8AC3E}">
        <p14:creationId xmlns:p14="http://schemas.microsoft.com/office/powerpoint/2010/main" val="12645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209567"/>
            <a:ext cx="8229600" cy="4327634"/>
          </a:xfrm>
          <a:prstGeom prst="rect">
            <a:avLst/>
          </a:prstGeom>
        </p:spPr>
      </p:pic>
      <p:sp>
        <p:nvSpPr>
          <p:cNvPr id="30723" name="Title 1"/>
          <p:cNvSpPr>
            <a:spLocks noGrp="1"/>
          </p:cNvSpPr>
          <p:nvPr>
            <p:ph type="title"/>
          </p:nvPr>
        </p:nvSpPr>
        <p:spPr>
          <a:xfrm>
            <a:off x="457200" y="274638"/>
            <a:ext cx="8229600" cy="863764"/>
          </a:xfrm>
        </p:spPr>
        <p:txBody>
          <a:bodyPr/>
          <a:lstStyle/>
          <a:p>
            <a:r>
              <a:rPr lang="en-US" sz="2800" dirty="0" smtClean="0"/>
              <a:t>Editing an SQL Script</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37</a:t>
            </a:fld>
            <a:endParaRPr lang="en-US" smtClean="0"/>
          </a:p>
          <a:p>
            <a:endParaRPr lang="en-US" dirty="0"/>
          </a:p>
        </p:txBody>
      </p:sp>
    </p:spTree>
    <p:extLst>
      <p:ext uri="{BB962C8B-B14F-4D97-AF65-F5344CB8AC3E}">
        <p14:creationId xmlns:p14="http://schemas.microsoft.com/office/powerpoint/2010/main" val="194520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AVIDA~1\AppData\Local\Temp\SNAGHTML1cce00b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9567"/>
            <a:ext cx="8217774" cy="4327634"/>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863764"/>
          </a:xfrm>
        </p:spPr>
        <p:txBody>
          <a:bodyPr/>
          <a:lstStyle/>
          <a:p>
            <a:r>
              <a:rPr lang="en-US" sz="2800" dirty="0" smtClean="0"/>
              <a:t>Saving an SQL Script with a Different File Name</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38</a:t>
            </a:fld>
            <a:endParaRPr lang="en-US" smtClean="0"/>
          </a:p>
          <a:p>
            <a:endParaRPr lang="en-US" dirty="0"/>
          </a:p>
        </p:txBody>
      </p:sp>
    </p:spTree>
    <p:extLst>
      <p:ext uri="{BB962C8B-B14F-4D97-AF65-F5344CB8AC3E}">
        <p14:creationId xmlns:p14="http://schemas.microsoft.com/office/powerpoint/2010/main" val="2704451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209568"/>
            <a:ext cx="8229600" cy="4327634"/>
          </a:xfrm>
          <a:prstGeom prst="rect">
            <a:avLst/>
          </a:prstGeom>
        </p:spPr>
      </p:pic>
      <p:sp>
        <p:nvSpPr>
          <p:cNvPr id="30723" name="Title 1"/>
          <p:cNvSpPr>
            <a:spLocks noGrp="1"/>
          </p:cNvSpPr>
          <p:nvPr>
            <p:ph type="title"/>
          </p:nvPr>
        </p:nvSpPr>
        <p:spPr>
          <a:xfrm>
            <a:off x="457200" y="274638"/>
            <a:ext cx="8229600" cy="863764"/>
          </a:xfrm>
        </p:spPr>
        <p:txBody>
          <a:bodyPr/>
          <a:lstStyle/>
          <a:p>
            <a:r>
              <a:rPr lang="en-US" sz="2800" dirty="0" smtClean="0"/>
              <a:t>The Renamed SQL Script</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39</a:t>
            </a:fld>
            <a:endParaRPr lang="en-US" smtClean="0"/>
          </a:p>
          <a:p>
            <a:endParaRPr lang="en-US" dirty="0"/>
          </a:p>
        </p:txBody>
      </p:sp>
    </p:spTree>
    <p:extLst>
      <p:ext uri="{BB962C8B-B14F-4D97-AF65-F5344CB8AC3E}">
        <p14:creationId xmlns:p14="http://schemas.microsoft.com/office/powerpoint/2010/main" val="314939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dirty="0" smtClean="0"/>
              <a:t>The PowerPoint slide show covers the first four objectives.</a:t>
            </a:r>
          </a:p>
          <a:p>
            <a:r>
              <a:rPr lang="en-US" dirty="0" smtClean="0"/>
              <a:t>In particular:</a:t>
            </a:r>
          </a:p>
          <a:p>
            <a:pPr lvl="1"/>
            <a:r>
              <a:rPr lang="en-US" dirty="0" smtClean="0"/>
              <a:t>How to install Microsoft SQL Server 2014.</a:t>
            </a:r>
          </a:p>
          <a:p>
            <a:pPr lvl="1"/>
            <a:r>
              <a:rPr lang="en-US" dirty="0" smtClean="0"/>
              <a:t>How to use the SQL Server Management Studio.</a:t>
            </a:r>
          </a:p>
          <a:p>
            <a:pPr lvl="1"/>
            <a:r>
              <a:rPr lang="en-US" dirty="0" smtClean="0"/>
              <a:t>How to create a SQL Server 2014 database.</a:t>
            </a:r>
          </a:p>
          <a:p>
            <a:pPr lvl="1"/>
            <a:r>
              <a:rPr lang="en-US" dirty="0" smtClean="0"/>
              <a:t>How to use existing SQL scripts to build and populate the Cape </a:t>
            </a:r>
            <a:r>
              <a:rPr lang="en-US" dirty="0" err="1" smtClean="0"/>
              <a:t>Codd</a:t>
            </a:r>
            <a:r>
              <a:rPr lang="en-US" dirty="0" smtClean="0"/>
              <a:t> database used for SQL DML work in Chapter 2.</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a:t>
            </a:fld>
            <a:endParaRPr lang="en-US" smtClean="0"/>
          </a:p>
          <a:p>
            <a:endParaRPr lang="en-US" dirty="0"/>
          </a:p>
        </p:txBody>
      </p:sp>
    </p:spTree>
    <p:extLst>
      <p:ext uri="{BB962C8B-B14F-4D97-AF65-F5344CB8AC3E}">
        <p14:creationId xmlns:p14="http://schemas.microsoft.com/office/powerpoint/2010/main" val="255539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a:solidFill>
                  <a:srgbClr val="CCCCCC"/>
                </a:solidFill>
              </a:rPr>
              <a:t/>
            </a:r>
            <a:br>
              <a:rPr lang="en-US" sz="3200" dirty="0">
                <a:solidFill>
                  <a:srgbClr val="CCCCCC"/>
                </a:solidFill>
              </a:rPr>
            </a:br>
            <a:endParaRPr lang="en-US" sz="3200" dirty="0" smtClean="0">
              <a:solidFill>
                <a:srgbClr val="CCCCCC"/>
              </a:solidFill>
            </a:endParaRPr>
          </a:p>
        </p:txBody>
      </p:sp>
      <p:sp>
        <p:nvSpPr>
          <p:cNvPr id="83971"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Chapter </a:t>
            </a:r>
            <a:r>
              <a:rPr lang="en-US" b="1" smtClean="0">
                <a:solidFill>
                  <a:srgbClr val="5F978D"/>
                </a:solidFill>
                <a:latin typeface="Calibri" panose="020F0502020204030204" pitchFamily="34" charset="0"/>
                <a:ea typeface="Calibri" panose="020F0502020204030204" pitchFamily="34" charset="0"/>
                <a:cs typeface="Calibri" panose="020F0502020204030204" pitchFamily="34" charset="0"/>
              </a:rPr>
              <a:t>Ten A Part 1</a:t>
            </a:r>
            <a:endParaRPr lang="en-US" b="1" dirty="0" smtClean="0">
              <a:solidFill>
                <a:srgbClr val="5F978D"/>
              </a:solidFill>
              <a:latin typeface="Calibri" panose="020F0502020204030204" pitchFamily="34" charset="0"/>
              <a:ea typeface="Calibri" panose="020F0502020204030204" pitchFamily="34" charset="0"/>
              <a:cs typeface="Calibri" panose="020F0502020204030204" pitchFamily="34" charset="0"/>
            </a:endParaRP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40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8499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499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41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Introduction I</a:t>
            </a:r>
          </a:p>
        </p:txBody>
      </p:sp>
      <p:sp>
        <p:nvSpPr>
          <p:cNvPr id="17411" name="Rectangle 3"/>
          <p:cNvSpPr>
            <a:spLocks noGrp="1" noChangeArrowheads="1"/>
          </p:cNvSpPr>
          <p:nvPr>
            <p:ph idx="1"/>
          </p:nvPr>
        </p:nvSpPr>
        <p:spPr/>
        <p:txBody>
          <a:bodyPr/>
          <a:lstStyle/>
          <a:p>
            <a:pPr eaLnBrk="1" hangingPunct="1"/>
            <a:r>
              <a:rPr lang="en-US" sz="2400" dirty="0" smtClean="0"/>
              <a:t>There are several versions of SQL Server 2014, of which five are significant for our purposes:</a:t>
            </a:r>
          </a:p>
          <a:p>
            <a:pPr lvl="1" eaLnBrk="1" hangingPunct="1"/>
            <a:r>
              <a:rPr lang="en-US" sz="1800" b="1" dirty="0" smtClean="0">
                <a:solidFill>
                  <a:srgbClr val="0099CC"/>
                </a:solidFill>
              </a:rPr>
              <a:t>Enterprise Edition</a:t>
            </a:r>
            <a:r>
              <a:rPr lang="en-US" sz="1800" dirty="0" smtClean="0">
                <a:cs typeface="Arial" panose="020B0604020202020204" pitchFamily="34" charset="0"/>
              </a:rPr>
              <a:t>—</a:t>
            </a:r>
            <a:r>
              <a:rPr lang="en-US" sz="1800" dirty="0" smtClean="0"/>
              <a:t>This is the most powerful and feature-laden version. It handles up to the maximum number of CPUs or CPU cores allowed by the OS, the maximum memory allowed, and a maximum database size of 524 Petabytes (</a:t>
            </a:r>
            <a:r>
              <a:rPr lang="en-US" sz="1800" dirty="0" err="1" smtClean="0"/>
              <a:t>PBytes</a:t>
            </a:r>
            <a:r>
              <a:rPr lang="en-US" sz="1800" dirty="0" smtClean="0"/>
              <a:t>). It includes full data warehouse capabilities and business intelligence capabilities.</a:t>
            </a:r>
          </a:p>
          <a:p>
            <a:pPr lvl="1"/>
            <a:r>
              <a:rPr lang="en-US" sz="1800" b="1" dirty="0" smtClean="0">
                <a:solidFill>
                  <a:srgbClr val="0099CC"/>
                </a:solidFill>
              </a:rPr>
              <a:t>Business Intelligence Edition</a:t>
            </a:r>
            <a:r>
              <a:rPr lang="en-US" sz="1800" dirty="0" smtClean="0">
                <a:cs typeface="Arial" panose="020B0604020202020204" pitchFamily="34" charset="0"/>
              </a:rPr>
              <a:t>—</a:t>
            </a:r>
            <a:r>
              <a:rPr lang="en-US" sz="1800" dirty="0" smtClean="0"/>
              <a:t>It </a:t>
            </a:r>
            <a:r>
              <a:rPr lang="en-US" sz="1800" dirty="0"/>
              <a:t>handles up to </a:t>
            </a:r>
            <a:r>
              <a:rPr lang="en-US" sz="1800" dirty="0" smtClean="0"/>
              <a:t>four CPUs or 16 CPU cores (limited to the lessor of 4 CPUs or 16 cores), 64 </a:t>
            </a:r>
            <a:r>
              <a:rPr lang="en-US" sz="1800" dirty="0" err="1" smtClean="0"/>
              <a:t>GBytes</a:t>
            </a:r>
            <a:r>
              <a:rPr lang="en-US" sz="1800" dirty="0" smtClean="0"/>
              <a:t> </a:t>
            </a:r>
            <a:r>
              <a:rPr lang="en-US" sz="1800" dirty="0"/>
              <a:t>of memory and a maximum database size of 524 Petabytes (</a:t>
            </a:r>
            <a:r>
              <a:rPr lang="en-US" sz="1800" dirty="0" err="1"/>
              <a:t>PBytes</a:t>
            </a:r>
            <a:r>
              <a:rPr lang="en-US" sz="1800" dirty="0"/>
              <a:t>). It includes full data warehouse capabilities.</a:t>
            </a:r>
          </a:p>
          <a:p>
            <a:pPr lvl="1"/>
            <a:r>
              <a:rPr lang="en-US" sz="1800" b="1" dirty="0" smtClean="0">
                <a:solidFill>
                  <a:srgbClr val="0099CC"/>
                </a:solidFill>
              </a:rPr>
              <a:t>Standard Edition</a:t>
            </a:r>
            <a:r>
              <a:rPr lang="en-US" sz="1800" dirty="0" smtClean="0">
                <a:cs typeface="Arial" panose="020B0604020202020204" pitchFamily="34" charset="0"/>
              </a:rPr>
              <a:t>—</a:t>
            </a:r>
            <a:r>
              <a:rPr lang="en-US" sz="1800" dirty="0" smtClean="0"/>
              <a:t>This is the basic commercial version. It handles up to four CPUs or 16 </a:t>
            </a:r>
            <a:r>
              <a:rPr lang="en-US" sz="1800" dirty="0"/>
              <a:t>CPU cores (limited to the lessor of </a:t>
            </a:r>
            <a:r>
              <a:rPr lang="en-US" sz="1800" dirty="0" smtClean="0"/>
              <a:t>4 CPUs </a:t>
            </a:r>
            <a:r>
              <a:rPr lang="en-US" sz="1800" dirty="0"/>
              <a:t>or 16 cores), </a:t>
            </a:r>
            <a:r>
              <a:rPr lang="en-US" sz="1800" dirty="0" smtClean="0"/>
              <a:t>64 </a:t>
            </a:r>
            <a:r>
              <a:rPr lang="en-US" sz="1800" dirty="0" err="1" smtClean="0"/>
              <a:t>GBytes</a:t>
            </a:r>
            <a:r>
              <a:rPr lang="en-US" sz="1800" dirty="0" smtClean="0"/>
              <a:t> of memory and a maximum database size of 524 </a:t>
            </a:r>
            <a:r>
              <a:rPr lang="en-US" sz="1800" dirty="0" err="1" smtClean="0"/>
              <a:t>PBytes</a:t>
            </a:r>
            <a:r>
              <a:rPr lang="en-US" sz="1800" dirty="0" smtClean="0"/>
              <a:t>. It has limited data warehouse capabilities.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Introduction II</a:t>
            </a:r>
          </a:p>
        </p:txBody>
      </p:sp>
      <p:sp>
        <p:nvSpPr>
          <p:cNvPr id="17411" name="Rectangle 3"/>
          <p:cNvSpPr>
            <a:spLocks noGrp="1" noChangeArrowheads="1"/>
          </p:cNvSpPr>
          <p:nvPr>
            <p:ph idx="1"/>
          </p:nvPr>
        </p:nvSpPr>
        <p:spPr/>
        <p:txBody>
          <a:bodyPr/>
          <a:lstStyle/>
          <a:p>
            <a:pPr eaLnBrk="1" hangingPunct="1"/>
            <a:r>
              <a:rPr lang="en-US" sz="2400" dirty="0" smtClean="0"/>
              <a:t>There are several versions of SQL Server 2014, of which five are significant for our purposes:</a:t>
            </a:r>
          </a:p>
          <a:p>
            <a:pPr lvl="1" eaLnBrk="1" hangingPunct="1"/>
            <a:r>
              <a:rPr lang="en-US" sz="1800" b="1" dirty="0" smtClean="0">
                <a:solidFill>
                  <a:srgbClr val="0099CC"/>
                </a:solidFill>
              </a:rPr>
              <a:t>Developer Edition</a:t>
            </a:r>
            <a:r>
              <a:rPr lang="en-US" sz="1800" dirty="0" smtClean="0">
                <a:cs typeface="Arial" panose="020B0604020202020204" pitchFamily="34" charset="0"/>
              </a:rPr>
              <a:t>—</a:t>
            </a:r>
            <a:r>
              <a:rPr lang="en-US" sz="1800" dirty="0" smtClean="0"/>
              <a:t>This is a single-user version of the Enterprise Edition, intended for use by a single person doing database and application development work.</a:t>
            </a:r>
          </a:p>
          <a:p>
            <a:pPr lvl="1"/>
            <a:r>
              <a:rPr lang="en-US" sz="1800" b="1" dirty="0" smtClean="0">
                <a:solidFill>
                  <a:srgbClr val="0099CC"/>
                </a:solidFill>
              </a:rPr>
              <a:t>Express Edition</a:t>
            </a:r>
            <a:r>
              <a:rPr lang="en-US" sz="1800" dirty="0" smtClean="0">
                <a:cs typeface="Arial" panose="020B0604020202020204" pitchFamily="34" charset="0"/>
              </a:rPr>
              <a:t>—</a:t>
            </a:r>
            <a:r>
              <a:rPr lang="en-US" sz="1800" dirty="0" smtClean="0"/>
              <a:t>This free, feature-limited version is available for download. It supports one CPU or four </a:t>
            </a:r>
            <a:r>
              <a:rPr lang="en-US" sz="1800" dirty="0"/>
              <a:t>CPU cores (limited to the lessor of </a:t>
            </a:r>
            <a:r>
              <a:rPr lang="en-US" sz="1800" dirty="0" smtClean="0"/>
              <a:t>1 CPUs </a:t>
            </a:r>
            <a:r>
              <a:rPr lang="en-US" sz="1800" dirty="0"/>
              <a:t>or </a:t>
            </a:r>
            <a:r>
              <a:rPr lang="en-US" sz="1800" dirty="0" smtClean="0"/>
              <a:t>4 </a:t>
            </a:r>
            <a:r>
              <a:rPr lang="en-US" sz="1800" dirty="0"/>
              <a:t>cores), </a:t>
            </a:r>
            <a:r>
              <a:rPr lang="en-US" sz="1800" dirty="0" smtClean="0"/>
              <a:t>one </a:t>
            </a:r>
            <a:r>
              <a:rPr lang="en-US" sz="1800" dirty="0" err="1" smtClean="0"/>
              <a:t>GByte</a:t>
            </a:r>
            <a:r>
              <a:rPr lang="en-US" sz="1800" dirty="0" smtClean="0"/>
              <a:t> of memory, and a maximum database size of 10 </a:t>
            </a:r>
            <a:r>
              <a:rPr lang="en-US" sz="1800" dirty="0" err="1" smtClean="0"/>
              <a:t>GBytes</a:t>
            </a:r>
            <a:r>
              <a:rPr lang="en-US" sz="1800" dirty="0" smtClean="0"/>
              <a:t>. Despite its limitations, it is a great learning tool when the Express Advanced version, which includes the SQL Server 2014 Management Studio and a basic reporting services package, is used.</a:t>
            </a:r>
          </a:p>
          <a:p>
            <a:pPr marL="457200" lvl="1" indent="0">
              <a:buNone/>
            </a:pPr>
            <a:r>
              <a:rPr lang="en-US" sz="1800" dirty="0" smtClean="0"/>
              <a:t>     The </a:t>
            </a:r>
            <a:r>
              <a:rPr lang="en-US" sz="1800" b="1" dirty="0" smtClean="0">
                <a:solidFill>
                  <a:srgbClr val="0099CC"/>
                </a:solidFill>
              </a:rPr>
              <a:t>Express Advanced Edition</a:t>
            </a:r>
            <a:r>
              <a:rPr lang="en-US" sz="1800" dirty="0" smtClean="0"/>
              <a:t> includes </a:t>
            </a:r>
            <a:r>
              <a:rPr lang="en-US" sz="1800" b="1" dirty="0" smtClean="0">
                <a:solidFill>
                  <a:srgbClr val="0099CC"/>
                </a:solidFill>
              </a:rPr>
              <a:t>SQL Server Reporting</a:t>
            </a:r>
            <a:br>
              <a:rPr lang="en-US" sz="1800" b="1" dirty="0" smtClean="0">
                <a:solidFill>
                  <a:srgbClr val="0099CC"/>
                </a:solidFill>
              </a:rPr>
            </a:br>
            <a:r>
              <a:rPr lang="en-US" sz="1800" b="1" dirty="0" smtClean="0">
                <a:solidFill>
                  <a:srgbClr val="0099CC"/>
                </a:solidFill>
              </a:rPr>
              <a:t>     Services</a:t>
            </a:r>
            <a:r>
              <a:rPr lang="en-US" sz="1800" dirty="0" smtClean="0"/>
              <a:t> and the </a:t>
            </a:r>
            <a:r>
              <a:rPr lang="en-US" sz="1800" b="1" dirty="0" smtClean="0">
                <a:solidFill>
                  <a:srgbClr val="0099CC"/>
                </a:solidFill>
              </a:rPr>
              <a:t>SQL Server Management Studio GUI</a:t>
            </a:r>
            <a:r>
              <a:rPr lang="en-US" sz="1800" dirty="0" smtClean="0"/>
              <a:t> utility.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a:t>
            </a:fld>
            <a:endParaRPr lang="en-US" smtClean="0"/>
          </a:p>
          <a:p>
            <a:endParaRPr lang="en-US" dirty="0"/>
          </a:p>
        </p:txBody>
      </p:sp>
    </p:spTree>
    <p:extLst>
      <p:ext uri="{BB962C8B-B14F-4D97-AF65-F5344CB8AC3E}">
        <p14:creationId xmlns:p14="http://schemas.microsoft.com/office/powerpoint/2010/main" val="76501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Installing Microsoft SQL Server 2014</a:t>
            </a:r>
            <a:br>
              <a:rPr lang="en-US" sz="3600" dirty="0" smtClean="0"/>
            </a:br>
            <a:r>
              <a:rPr lang="en-US" sz="3200" dirty="0" smtClean="0"/>
              <a:t>Prerequisites – Install These</a:t>
            </a:r>
            <a:endParaRPr lang="en-US" sz="3200" dirty="0"/>
          </a:p>
        </p:txBody>
      </p:sp>
      <p:sp>
        <p:nvSpPr>
          <p:cNvPr id="3" name="Content Placeholder 2"/>
          <p:cNvSpPr>
            <a:spLocks noGrp="1"/>
          </p:cNvSpPr>
          <p:nvPr>
            <p:ph idx="1"/>
          </p:nvPr>
        </p:nvSpPr>
        <p:spPr>
          <a:xfrm>
            <a:off x="457200" y="1447800"/>
            <a:ext cx="8229600" cy="4678363"/>
          </a:xfrm>
        </p:spPr>
        <p:txBody>
          <a:bodyPr/>
          <a:lstStyle/>
          <a:p>
            <a:r>
              <a:rPr lang="en-US" sz="2800" dirty="0" err="1"/>
              <a:t>.Net</a:t>
            </a:r>
            <a:r>
              <a:rPr lang="en-US" sz="2800" dirty="0"/>
              <a:t> Framework </a:t>
            </a:r>
            <a:r>
              <a:rPr lang="en-US" sz="2800" dirty="0" smtClean="0"/>
              <a:t>3.5</a:t>
            </a:r>
          </a:p>
          <a:p>
            <a:r>
              <a:rPr lang="en-US" sz="2800" dirty="0" err="1"/>
              <a:t>.Net</a:t>
            </a:r>
            <a:r>
              <a:rPr lang="en-US" sz="2800" dirty="0"/>
              <a:t> Framework </a:t>
            </a:r>
            <a:r>
              <a:rPr lang="en-US" sz="2800" dirty="0" smtClean="0"/>
              <a:t>4.5</a:t>
            </a:r>
          </a:p>
          <a:p>
            <a:r>
              <a:rPr lang="en-US" sz="2800" dirty="0"/>
              <a:t>Microsoft Visual C++ 2008 SP1 </a:t>
            </a:r>
            <a:r>
              <a:rPr lang="en-US" sz="2800" dirty="0" smtClean="0"/>
              <a:t>Redistributable</a:t>
            </a:r>
          </a:p>
          <a:p>
            <a:r>
              <a:rPr lang="en-US" sz="2800" dirty="0"/>
              <a:t>Microsoft Visual C++ </a:t>
            </a:r>
            <a:r>
              <a:rPr lang="en-US" sz="2800" dirty="0" smtClean="0"/>
              <a:t>2010 </a:t>
            </a:r>
            <a:r>
              <a:rPr lang="en-US" sz="2800" dirty="0"/>
              <a:t>SP1 </a:t>
            </a:r>
            <a:r>
              <a:rPr lang="en-US" sz="2800" dirty="0" smtClean="0"/>
              <a:t>Redistributable</a:t>
            </a:r>
          </a:p>
          <a:p>
            <a:r>
              <a:rPr lang="nn-NO" sz="2800" dirty="0"/>
              <a:t>Microsoft Visual C++ Redistributable for Visual Studio 2012 Update </a:t>
            </a:r>
            <a:r>
              <a:rPr lang="nn-NO" sz="2800" dirty="0" smtClean="0"/>
              <a:t>4</a:t>
            </a:r>
          </a:p>
          <a:p>
            <a:r>
              <a:rPr lang="nn-NO" sz="2800" dirty="0"/>
              <a:t>Microsoft Visual C++ Redistributable for Visual Studio </a:t>
            </a:r>
            <a:r>
              <a:rPr lang="nn-NO" sz="2800" dirty="0" smtClean="0"/>
              <a:t>2013</a:t>
            </a:r>
          </a:p>
          <a:p>
            <a:r>
              <a:rPr lang="en-US" sz="2800" dirty="0"/>
              <a:t>2007 Office System Driver: Data Connectivity Components.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Slide Number Placeholder 7"/>
          <p:cNvSpPr>
            <a:spLocks noGrp="1"/>
          </p:cNvSpPr>
          <p:nvPr>
            <p:ph type="sldNum" sz="quarter" idx="11"/>
          </p:nvPr>
        </p:nvSpPr>
        <p:spPr/>
        <p:txBody>
          <a:bodyPr/>
          <a:lstStyle/>
          <a:p>
            <a:r>
              <a:rPr lang="en-US" smtClean="0"/>
              <a:t>10A-</a:t>
            </a:r>
            <a:fld id="{EAC31451-F9A4-42D9-8E8C-62A2E9F934FD}" type="slidenum">
              <a:rPr lang="en-US" smtClean="0"/>
              <a:pPr/>
              <a:t>7</a:t>
            </a:fld>
            <a:endParaRPr lang="en-US" smtClean="0"/>
          </a:p>
          <a:p>
            <a:endParaRPr lang="en-US" dirty="0"/>
          </a:p>
        </p:txBody>
      </p:sp>
    </p:spTree>
    <p:extLst>
      <p:ext uri="{BB962C8B-B14F-4D97-AF65-F5344CB8AC3E}">
        <p14:creationId xmlns:p14="http://schemas.microsoft.com/office/powerpoint/2010/main" val="3575515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a:t>The SQL Server Installation Center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294243" y="1313293"/>
            <a:ext cx="6555514" cy="4910865"/>
          </a:xfrm>
          <a:prstGeom prst="rect">
            <a:avLst/>
          </a:prstGeom>
        </p:spPr>
      </p:pic>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8</a:t>
            </a:fld>
            <a:endParaRPr lang="en-US" smtClean="0"/>
          </a:p>
          <a:p>
            <a:endParaRPr lang="en-US" dirty="0"/>
          </a:p>
        </p:txBody>
      </p:sp>
    </p:spTree>
    <p:extLst>
      <p:ext uri="{BB962C8B-B14F-4D97-AF65-F5344CB8AC3E}">
        <p14:creationId xmlns:p14="http://schemas.microsoft.com/office/powerpoint/2010/main" val="179796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4243" y="1305673"/>
            <a:ext cx="6555514" cy="4919526"/>
          </a:xfrm>
          <a:prstGeom prst="rect">
            <a:avLst/>
          </a:prstGeom>
        </p:spPr>
      </p:pic>
      <p:sp>
        <p:nvSpPr>
          <p:cNvPr id="2" name="Title 1"/>
          <p:cNvSpPr>
            <a:spLocks noGrp="1"/>
          </p:cNvSpPr>
          <p:nvPr>
            <p:ph type="title"/>
          </p:nvPr>
        </p:nvSpPr>
        <p:spPr>
          <a:xfrm>
            <a:off x="457200" y="274638"/>
            <a:ext cx="8229600" cy="944562"/>
          </a:xfrm>
        </p:spPr>
        <p:txBody>
          <a:bodyPr/>
          <a:lstStyle/>
          <a:p>
            <a:r>
              <a:rPr lang="en-US" sz="3600" dirty="0" smtClean="0"/>
              <a:t>Installing Microsoft SQL Server 2014</a:t>
            </a:r>
            <a:br>
              <a:rPr lang="en-US" sz="3600" dirty="0" smtClean="0"/>
            </a:br>
            <a:r>
              <a:rPr lang="en-US" sz="2400" dirty="0" smtClean="0"/>
              <a:t>The </a:t>
            </a:r>
            <a:r>
              <a:rPr lang="en-US" sz="2400" dirty="0"/>
              <a:t>SQL Server 2014 Setup Product Key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9" name="Slide Number Placeholder 8"/>
          <p:cNvSpPr>
            <a:spLocks noGrp="1"/>
          </p:cNvSpPr>
          <p:nvPr>
            <p:ph type="sldNum" sz="quarter" idx="11"/>
          </p:nvPr>
        </p:nvSpPr>
        <p:spPr/>
        <p:txBody>
          <a:bodyPr/>
          <a:lstStyle/>
          <a:p>
            <a:r>
              <a:rPr lang="en-US" smtClean="0"/>
              <a:t>10A-</a:t>
            </a:r>
            <a:fld id="{EAC31451-F9A4-42D9-8E8C-62A2E9F934FD}" type="slidenum">
              <a:rPr lang="en-US" smtClean="0"/>
              <a:pPr/>
              <a:t>9</a:t>
            </a:fld>
            <a:endParaRPr lang="en-US" smtClean="0"/>
          </a:p>
          <a:p>
            <a:endParaRPr lang="en-US" dirty="0"/>
          </a:p>
        </p:txBody>
      </p:sp>
    </p:spTree>
    <p:extLst>
      <p:ext uri="{BB962C8B-B14F-4D97-AF65-F5344CB8AC3E}">
        <p14:creationId xmlns:p14="http://schemas.microsoft.com/office/powerpoint/2010/main" val="1527455272"/>
      </p:ext>
    </p:extLst>
  </p:cSld>
  <p:clrMapOvr>
    <a:masterClrMapping/>
  </p:clrMapOvr>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751</TotalTime>
  <Words>2183</Words>
  <Application>Microsoft Office PowerPoint</Application>
  <PresentationFormat>On-screen Show (4:3)</PresentationFormat>
  <Paragraphs>203</Paragraphs>
  <Slides>41</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Times New Roman</vt:lpstr>
      <vt:lpstr>Theme-DBP-e14</vt:lpstr>
      <vt:lpstr> David M. Kroenke and David J. Auer Database Processing: Fundamentals, Design, and Implementation </vt:lpstr>
      <vt:lpstr>Chapter Objectives</vt:lpstr>
      <vt:lpstr>Chapter Objectives</vt:lpstr>
      <vt:lpstr>Scope</vt:lpstr>
      <vt:lpstr>Introduction I</vt:lpstr>
      <vt:lpstr>Introduction II</vt:lpstr>
      <vt:lpstr>Installing Microsoft SQL Server 2014 Prerequisites – Install These</vt:lpstr>
      <vt:lpstr>Installing Microsoft SQL Server 2014 The SQL Server Installation Center Dialog Box</vt:lpstr>
      <vt:lpstr>Installing Microsoft SQL Server 2014 The SQL Server 2014 Setup Product Key Page</vt:lpstr>
      <vt:lpstr>Installing Microsoft SQL Server 2014 The SQL Server 2014 Setup License Terms Page</vt:lpstr>
      <vt:lpstr>Installing Microsoft SQL Server 2014 The SQL Server 2014 Setup Install Rules Page</vt:lpstr>
      <vt:lpstr>Installing Microsoft SQL Server 2014 The SQL Server 2014 Setup Role Page</vt:lpstr>
      <vt:lpstr>Installing Microsoft SQL Server 2014 The SQL Server 2014 Setup Feature Rules Page</vt:lpstr>
      <vt:lpstr>Installing Microsoft SQL Server 2014 The SQL Server 2014 Setup Instance Configuration Page</vt:lpstr>
      <vt:lpstr>Installing Microsoft SQL Server 2014 The SQL Server 2014 Setup Server Configuration Page</vt:lpstr>
      <vt:lpstr>Installing Microsoft SQL Server 2014 The SQL Server 2014 Setup Database Engine Configuration Page</vt:lpstr>
      <vt:lpstr>Installing Microsoft SQL Server 2014 The SQL Server 2014 Setup Ready To Install Page</vt:lpstr>
      <vt:lpstr>Installing Microsoft SQL Server 2014 The SQL Server 2014 Setup Complete Page</vt:lpstr>
      <vt:lpstr>SQL Server 2014 Utilities: Microsoft PowerShell and sqlps Utility</vt:lpstr>
      <vt:lpstr>SQL Server 2014 Utilities: Microsoft SQL Server Management Studio I</vt:lpstr>
      <vt:lpstr>SQL Server 2014 Utilities: Microsoft SQL Server Management Studio II</vt:lpstr>
      <vt:lpstr>Database Implementation in the SDLC</vt:lpstr>
      <vt:lpstr>Creating a New Database I</vt:lpstr>
      <vt:lpstr>Creating a New Database II</vt:lpstr>
      <vt:lpstr>SQL Server 2014 Utilities: Microsoft SQL Server Management Studio III</vt:lpstr>
      <vt:lpstr>Viewing the New Database</vt:lpstr>
      <vt:lpstr>The GUI Table Editor</vt:lpstr>
      <vt:lpstr>SQL Scripts</vt:lpstr>
      <vt:lpstr>Cape Codd Database Available Online I</vt:lpstr>
      <vt:lpstr>Using Existing SQL Scripts I Creating the File System Structure</vt:lpstr>
      <vt:lpstr>Using Existing SQL Scripts II Opening the Existing SQL Script</vt:lpstr>
      <vt:lpstr>Using Existing SQL Scripts III Running the Existing SQL Script</vt:lpstr>
      <vt:lpstr>Using Existing SQL Scripts IV The Cape Codd Database Table Objects in Object Explorer</vt:lpstr>
      <vt:lpstr>Using Existing SQL Scripts V Populating the Cape Codd Database Tables</vt:lpstr>
      <vt:lpstr>Querying the Cape Codd Database</vt:lpstr>
      <vt:lpstr>Saving an SQL Script</vt:lpstr>
      <vt:lpstr>Editing an SQL Script</vt:lpstr>
      <vt:lpstr>Saving an SQL Script with a Different File Name</vt:lpstr>
      <vt:lpstr>The Renamed SQL Script</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Kroenke-Auer-DBP-e14-PPT-Chapter-10A-Part-1</dc:title>
  <dc:creator>David J. Auer</dc:creator>
  <cp:lastModifiedBy>Kim Norbuta</cp:lastModifiedBy>
  <cp:revision>130</cp:revision>
  <dcterms:created xsi:type="dcterms:W3CDTF">2005-01-24T23:48:45Z</dcterms:created>
  <dcterms:modified xsi:type="dcterms:W3CDTF">2015-09-14T15:01:15Z</dcterms:modified>
</cp:coreProperties>
</file>